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8" r:id="rId2"/>
    <p:sldMasterId id="2147483691" r:id="rId3"/>
  </p:sldMasterIdLst>
  <p:notesMasterIdLst>
    <p:notesMasterId r:id="rId50"/>
  </p:notesMasterIdLst>
  <p:sldIdLst>
    <p:sldId id="257" r:id="rId4"/>
    <p:sldId id="291" r:id="rId5"/>
    <p:sldId id="263" r:id="rId6"/>
    <p:sldId id="282" r:id="rId7"/>
    <p:sldId id="280" r:id="rId8"/>
    <p:sldId id="292" r:id="rId9"/>
    <p:sldId id="343" r:id="rId10"/>
    <p:sldId id="344" r:id="rId11"/>
    <p:sldId id="271" r:id="rId12"/>
    <p:sldId id="342" r:id="rId13"/>
    <p:sldId id="294" r:id="rId14"/>
    <p:sldId id="341" r:id="rId15"/>
    <p:sldId id="349" r:id="rId16"/>
    <p:sldId id="256" r:id="rId17"/>
    <p:sldId id="367" r:id="rId18"/>
    <p:sldId id="368" r:id="rId19"/>
    <p:sldId id="275" r:id="rId20"/>
    <p:sldId id="352" r:id="rId21"/>
    <p:sldId id="351" r:id="rId22"/>
    <p:sldId id="354" r:id="rId23"/>
    <p:sldId id="288" r:id="rId24"/>
    <p:sldId id="353" r:id="rId25"/>
    <p:sldId id="350" r:id="rId26"/>
    <p:sldId id="290" r:id="rId27"/>
    <p:sldId id="357" r:id="rId28"/>
    <p:sldId id="358" r:id="rId29"/>
    <p:sldId id="281" r:id="rId30"/>
    <p:sldId id="355" r:id="rId31"/>
    <p:sldId id="285" r:id="rId32"/>
    <p:sldId id="356" r:id="rId33"/>
    <p:sldId id="276" r:id="rId34"/>
    <p:sldId id="345" r:id="rId35"/>
    <p:sldId id="258" r:id="rId36"/>
    <p:sldId id="259" r:id="rId37"/>
    <p:sldId id="347" r:id="rId38"/>
    <p:sldId id="348" r:id="rId39"/>
    <p:sldId id="369" r:id="rId40"/>
    <p:sldId id="370" r:id="rId41"/>
    <p:sldId id="371" r:id="rId42"/>
    <p:sldId id="359" r:id="rId43"/>
    <p:sldId id="360" r:id="rId44"/>
    <p:sldId id="361" r:id="rId45"/>
    <p:sldId id="362" r:id="rId46"/>
    <p:sldId id="363" r:id="rId47"/>
    <p:sldId id="279" r:id="rId48"/>
    <p:sldId id="37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6"/>
    <p:restoredTop sz="95590"/>
  </p:normalViewPr>
  <p:slideViewPr>
    <p:cSldViewPr snapToGrid="0" snapToObjects="1">
      <p:cViewPr varScale="1">
        <p:scale>
          <a:sx n="109" d="100"/>
          <a:sy n="109" d="100"/>
        </p:scale>
        <p:origin x="72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FFC96E-991E-9944-A0E9-D62BFA40019A}" type="datetimeFigureOut">
              <a:rPr lang="en-US" smtClean="0"/>
              <a:t>4/8/2019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3CCFC-01A7-624F-AC51-C8132F62737A}" type="slidenum">
              <a:rPr lang="en-US" smtClean="0"/>
              <a:t>‹#›</a:t>
            </a:fld>
            <a:endParaRPr lang="en-US"/>
          </a:p>
        </p:txBody>
      </p:sp>
    </p:spTree>
    <p:extLst>
      <p:ext uri="{BB962C8B-B14F-4D97-AF65-F5344CB8AC3E}">
        <p14:creationId xmlns:p14="http://schemas.microsoft.com/office/powerpoint/2010/main" val="3443524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a:t>
            </a:r>
            <a:r>
              <a:rPr lang="en-US" baseline="0" dirty="0"/>
              <a:t> Morning</a:t>
            </a:r>
          </a:p>
          <a:p>
            <a:endParaRPr lang="en-US" baseline="0" dirty="0"/>
          </a:p>
          <a:p>
            <a:r>
              <a:rPr lang="en-US" baseline="0" dirty="0"/>
              <a:t>For all the resources and effort that go into clinical trials, penetration into practice and changes in practice across all medical specialties is suboptimal. </a:t>
            </a:r>
          </a:p>
          <a:p>
            <a:endParaRPr lang="en-US" baseline="0" dirty="0"/>
          </a:p>
          <a:p>
            <a:r>
              <a:rPr lang="en-US" baseline="0" dirty="0"/>
              <a:t>One of the legacy committees of ACOSOG within Alliance is Dissemination and Implementation.</a:t>
            </a:r>
          </a:p>
          <a:p>
            <a:endParaRPr lang="en-US" baseline="0" dirty="0"/>
          </a:p>
          <a:p>
            <a:r>
              <a:rPr lang="en-US" baseline="0" dirty="0"/>
              <a:t>Last year we had a session on “what happened to that trial?” </a:t>
            </a:r>
          </a:p>
          <a:p>
            <a:r>
              <a:rPr lang="en-US" baseline="0" dirty="0"/>
              <a:t>This year we don’t have results of NCI sponsored trials, there are many that are forthcoming.</a:t>
            </a:r>
          </a:p>
          <a:p>
            <a:r>
              <a:rPr lang="en-US" baseline="0" dirty="0"/>
              <a:t>we In the meantime we thought it would be instructive to the group to give follow up on results of recently completed trials.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76D3D4-8497-439D-8DD3-248777688B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6545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617F20-54F2-854E-A558-A5F316898DE8}"/>
              </a:ext>
            </a:extLst>
          </p:cNvPr>
          <p:cNvSpPr>
            <a:spLocks noGrp="1" noChangeArrowheads="1"/>
          </p:cNvSpPr>
          <p:nvPr>
            <p:ph type="sldNum"/>
          </p:nvPr>
        </p:nvSpPr>
        <p:spPr>
          <a:ln/>
        </p:spPr>
        <p:txBody>
          <a:bodyPr/>
          <a:lstStyle/>
          <a:p>
            <a:fld id="{7811A034-D40B-5240-8A25-52342291F837}" type="slidenum">
              <a:rPr lang="en-US" altLang="en-US"/>
              <a:pPr/>
              <a:t>43</a:t>
            </a:fld>
            <a:endParaRPr lang="en-US" altLang="en-US"/>
          </a:p>
        </p:txBody>
      </p:sp>
      <p:sp>
        <p:nvSpPr>
          <p:cNvPr id="6145" name="Text Box 1">
            <a:extLst>
              <a:ext uri="{FF2B5EF4-FFF2-40B4-BE49-F238E27FC236}">
                <a16:creationId xmlns:a16="http://schemas.microsoft.com/office/drawing/2014/main" id="{A84D8184-18DE-3546-BEFC-7587A70C226B}"/>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6" name="Text Box 2">
            <a:extLst>
              <a:ext uri="{FF2B5EF4-FFF2-40B4-BE49-F238E27FC236}">
                <a16:creationId xmlns:a16="http://schemas.microsoft.com/office/drawing/2014/main" id="{9A777046-C18C-9644-8854-9329325BED84}"/>
              </a:ext>
            </a:extLst>
          </p:cNvPr>
          <p:cNvSpPr txBox="1">
            <a:spLocks noGrp="1" noChangeArrowheads="1"/>
          </p:cNvSpPr>
          <p:nvPr>
            <p:ph type="body" idx="1"/>
          </p:nvPr>
        </p:nvSpPr>
        <p:spPr bwMode="auto">
          <a:xfrm>
            <a:off x="777875" y="4776788"/>
            <a:ext cx="6216650" cy="8239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938"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900">
                <a:latin typeface="Arial" panose="020B0604020202020204" pitchFamily="34" charset="0"/>
                <a:ea typeface="Baekmuk Gulim" charset="0"/>
                <a:cs typeface="Baekmuk Gulim" charset="0"/>
              </a:rPr>
              <a:t>Comparison of secondary outcomes for patients with digital (n = 107) and analog (n = 108) devices.</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a:latin typeface="Arial" panose="020B0604020202020204" pitchFamily="34"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a:latin typeface="Arial" panose="020B0604020202020204" pitchFamily="34"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900">
              <a:latin typeface="Arial" panose="020B0604020202020204" pitchFamily="34" charset="0"/>
              <a:ea typeface="Baekmuk Gulim" charset="0"/>
              <a:cs typeface="Baekmuk Gulim" charset="0"/>
            </a:endParaRPr>
          </a:p>
        </p:txBody>
      </p:sp>
    </p:spTree>
    <p:extLst>
      <p:ext uri="{BB962C8B-B14F-4D97-AF65-F5344CB8AC3E}">
        <p14:creationId xmlns:p14="http://schemas.microsoft.com/office/powerpoint/2010/main" val="4242118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 of mouth</a:t>
            </a:r>
          </a:p>
          <a:p>
            <a:r>
              <a:rPr lang="en-US" dirty="0"/>
              <a:t>Major journals – top read/downloads/top cited</a:t>
            </a:r>
          </a:p>
          <a:p>
            <a:r>
              <a:rPr lang="en-US" dirty="0" err="1"/>
              <a:t>PulmX</a:t>
            </a:r>
            <a:r>
              <a:rPr lang="en-US" dirty="0"/>
              <a:t> metrics</a:t>
            </a:r>
          </a:p>
          <a:p>
            <a:r>
              <a:rPr lang="en-US" dirty="0"/>
              <a:t>Consulted with Mark Ferguson – CTS net journal and news scan</a:t>
            </a:r>
          </a:p>
          <a:p>
            <a:endParaRPr lang="en-US" dirty="0"/>
          </a:p>
        </p:txBody>
      </p:sp>
      <p:sp>
        <p:nvSpPr>
          <p:cNvPr id="4" name="Slide Number Placeholder 3"/>
          <p:cNvSpPr>
            <a:spLocks noGrp="1"/>
          </p:cNvSpPr>
          <p:nvPr>
            <p:ph type="sldNum" sz="quarter" idx="10"/>
          </p:nvPr>
        </p:nvSpPr>
        <p:spPr/>
        <p:txBody>
          <a:bodyPr/>
          <a:lstStyle/>
          <a:p>
            <a:fld id="{B7F3CCFC-01A7-624F-AC51-C8132F62737A}" type="slidenum">
              <a:rPr lang="en-US" smtClean="0"/>
              <a:t>3</a:t>
            </a:fld>
            <a:endParaRPr lang="en-US"/>
          </a:p>
        </p:txBody>
      </p:sp>
    </p:spTree>
    <p:extLst>
      <p:ext uri="{BB962C8B-B14F-4D97-AF65-F5344CB8AC3E}">
        <p14:creationId xmlns:p14="http://schemas.microsoft.com/office/powerpoint/2010/main" val="1328576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but we had unique challenges for thoracic surgery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76D3D4-8497-439D-8DD3-248777688B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1099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474A3D-40F8-634E-8958-334B566AB632}" type="slidenum">
              <a:rPr lang="en-US" smtClean="0"/>
              <a:t>12</a:t>
            </a:fld>
            <a:endParaRPr lang="en-US"/>
          </a:p>
        </p:txBody>
      </p:sp>
    </p:spTree>
    <p:extLst>
      <p:ext uri="{BB962C8B-B14F-4D97-AF65-F5344CB8AC3E}">
        <p14:creationId xmlns:p14="http://schemas.microsoft.com/office/powerpoint/2010/main" val="2123966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69A96C-1FA9-684F-9A32-D5E34D08F7A3}"/>
              </a:ext>
            </a:extLst>
          </p:cNvPr>
          <p:cNvSpPr>
            <a:spLocks noGrp="1" noChangeArrowheads="1"/>
          </p:cNvSpPr>
          <p:nvPr>
            <p:ph type="sldNum"/>
          </p:nvPr>
        </p:nvSpPr>
        <p:spPr>
          <a:ln/>
        </p:spPr>
        <p:txBody>
          <a:bodyPr/>
          <a:lstStyle/>
          <a:p>
            <a:pPr marL="0" marR="0" lvl="0" indent="0" algn="r" defTabSz="457200"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CFF3A970-F114-2B49-B280-DF3091A91B78}"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14</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097" name="Text Box 1">
            <a:extLst>
              <a:ext uri="{FF2B5EF4-FFF2-40B4-BE49-F238E27FC236}">
                <a16:creationId xmlns:a16="http://schemas.microsoft.com/office/drawing/2014/main" id="{EC0746B5-5A1A-D542-80DE-A14C64BC2B69}"/>
              </a:ext>
            </a:extLst>
          </p:cNvPr>
          <p:cNvSpPr txBox="1">
            <a:spLocks noGrp="1" noRot="1" noChangeAspect="1" noChangeArrowheads="1"/>
          </p:cNvSpPr>
          <p:nvPr>
            <p:ph type="sldImg"/>
          </p:nvPr>
        </p:nvSpPr>
        <p:spPr bwMode="auto">
          <a:xfrm>
            <a:off x="423863" y="704850"/>
            <a:ext cx="6186487"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353DDDCF-7032-5147-9DB6-63BA3820B12C}"/>
              </a:ext>
            </a:extLst>
          </p:cNvPr>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eaLnBrk="1">
              <a:lnSpc>
                <a:spcPct val="104000"/>
              </a:lnSpc>
              <a:spcBef>
                <a:spcPct val="0"/>
              </a:spcBef>
              <a:tabLst>
                <a:tab pos="723900" algn="l"/>
                <a:tab pos="1447800" algn="l"/>
                <a:tab pos="2171700" algn="l"/>
                <a:tab pos="2895600" algn="l"/>
                <a:tab pos="3619500" algn="l"/>
                <a:tab pos="4343400" algn="l"/>
                <a:tab pos="5067300" algn="l"/>
              </a:tabLst>
            </a:pPr>
            <a:r>
              <a:rPr lang="en-US" altLang="en-US" sz="1000">
                <a:latin typeface="Arial Unicode MS" panose="020B0604020202020204" pitchFamily="34" charset="-128"/>
                <a:ea typeface="Arial Unicode MS" panose="020B0604020202020204" pitchFamily="34" charset="-128"/>
                <a:cs typeface="Arial Unicode MS" panose="020B0604020202020204" pitchFamily="34" charset="-128"/>
              </a:rPr>
              <a:t>Figure 1. Estimates of Disease-free Survival. Minimally invasive surgery indicates laparoscopic or robot-assisted radical hysterectomy, and open surgery indicates open abdominal radical hysterectomy. Panel A shows the difference in disease-free survival rates between surgical groups at 4.5 years after surgery for both the intention-to-treat and per-protocol populations. The dashed line denotes the noninferiority margin of −7.2 percentage points. Noninferiority of minimally invasive surgery would be declared if the lower boundary of the two-sided 95% confidence interval were above this margin (i.e., to the right of this line). The P value for noninferiority is two-sided. Panel B shows the Kaplan–Meier disease-free survival curves for the surgical groups. The hazard ratio, 95% confidence interval, and corresponding P value were estimated with the use of Cox proportional-hazards models. Tick marks indicate censored data. Disease recurrence or death from cervical cancer occurred in 27 of 319 patients in the minimally invasive surgery group and 7 of 312 patients in the open-surgery group.</a:t>
            </a:r>
          </a:p>
        </p:txBody>
      </p:sp>
    </p:spTree>
    <p:extLst>
      <p:ext uri="{BB962C8B-B14F-4D97-AF65-F5344CB8AC3E}">
        <p14:creationId xmlns:p14="http://schemas.microsoft.com/office/powerpoint/2010/main" val="2008306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8DAEC4-A528-1A44-BB18-C9BDEC9F6850}"/>
              </a:ext>
            </a:extLst>
          </p:cNvPr>
          <p:cNvSpPr>
            <a:spLocks noGrp="1" noChangeArrowheads="1"/>
          </p:cNvSpPr>
          <p:nvPr>
            <p:ph type="sldNum"/>
          </p:nvPr>
        </p:nvSpPr>
        <p:spPr>
          <a:ln/>
        </p:spPr>
        <p:txBody>
          <a:bodyPr/>
          <a:lstStyle/>
          <a:p>
            <a:fld id="{3DE3B6CF-0A02-9640-8D70-03C6A43677C5}" type="slidenum">
              <a:rPr lang="en-US" altLang="en-US"/>
              <a:pPr/>
              <a:t>38</a:t>
            </a:fld>
            <a:endParaRPr lang="en-US" altLang="en-US"/>
          </a:p>
        </p:txBody>
      </p:sp>
      <p:sp>
        <p:nvSpPr>
          <p:cNvPr id="6145" name="Text Box 1">
            <a:extLst>
              <a:ext uri="{FF2B5EF4-FFF2-40B4-BE49-F238E27FC236}">
                <a16:creationId xmlns:a16="http://schemas.microsoft.com/office/drawing/2014/main" id="{8ABA0D61-258B-C14A-89AE-CFDD9F5C3BF6}"/>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6" name="Text Box 2">
            <a:extLst>
              <a:ext uri="{FF2B5EF4-FFF2-40B4-BE49-F238E27FC236}">
                <a16:creationId xmlns:a16="http://schemas.microsoft.com/office/drawing/2014/main" id="{09CCC0C2-7DAF-C34A-B55E-43654083CA6B}"/>
              </a:ext>
            </a:extLst>
          </p:cNvPr>
          <p:cNvSpPr txBox="1">
            <a:spLocks noGrp="1" noChangeArrowheads="1"/>
          </p:cNvSpPr>
          <p:nvPr>
            <p:ph type="body" idx="1"/>
          </p:nvPr>
        </p:nvSpPr>
        <p:spPr bwMode="auto">
          <a:xfrm>
            <a:off x="777875" y="4776788"/>
            <a:ext cx="6216650" cy="4111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a:latin typeface="Arial" panose="020B0604020202020204" pitchFamily="34"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900">
              <a:latin typeface="Arial" panose="020B0604020202020204" pitchFamily="34" charset="0"/>
              <a:ea typeface="Baekmuk Gulim" charset="0"/>
              <a:cs typeface="Baekmuk Gulim" charset="0"/>
            </a:endParaRPr>
          </a:p>
        </p:txBody>
      </p:sp>
    </p:spTree>
    <p:extLst>
      <p:ext uri="{BB962C8B-B14F-4D97-AF65-F5344CB8AC3E}">
        <p14:creationId xmlns:p14="http://schemas.microsoft.com/office/powerpoint/2010/main" val="358581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81AD0E7-5290-E147-833E-F96F4D51A621}"/>
              </a:ext>
            </a:extLst>
          </p:cNvPr>
          <p:cNvSpPr>
            <a:spLocks noGrp="1" noChangeArrowheads="1"/>
          </p:cNvSpPr>
          <p:nvPr>
            <p:ph type="sldNum"/>
          </p:nvPr>
        </p:nvSpPr>
        <p:spPr>
          <a:ln/>
        </p:spPr>
        <p:txBody>
          <a:bodyPr/>
          <a:lstStyle/>
          <a:p>
            <a:fld id="{6855FA93-2D61-E84D-8807-9BF2246A031F}" type="slidenum">
              <a:rPr lang="en-US" altLang="en-US"/>
              <a:pPr/>
              <a:t>39</a:t>
            </a:fld>
            <a:endParaRPr lang="en-US" altLang="en-US"/>
          </a:p>
        </p:txBody>
      </p:sp>
      <p:sp>
        <p:nvSpPr>
          <p:cNvPr id="6145" name="Text Box 1">
            <a:extLst>
              <a:ext uri="{FF2B5EF4-FFF2-40B4-BE49-F238E27FC236}">
                <a16:creationId xmlns:a16="http://schemas.microsoft.com/office/drawing/2014/main" id="{068EBF85-30F1-B64C-BEEC-D27561FBA6DC}"/>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6" name="Text Box 2">
            <a:extLst>
              <a:ext uri="{FF2B5EF4-FFF2-40B4-BE49-F238E27FC236}">
                <a16:creationId xmlns:a16="http://schemas.microsoft.com/office/drawing/2014/main" id="{DE7BAE7A-9F8F-8747-96B8-F48B0F8C94AC}"/>
              </a:ext>
            </a:extLst>
          </p:cNvPr>
          <p:cNvSpPr txBox="1">
            <a:spLocks noGrp="1" noChangeArrowheads="1"/>
          </p:cNvSpPr>
          <p:nvPr>
            <p:ph type="body" idx="1"/>
          </p:nvPr>
        </p:nvSpPr>
        <p:spPr bwMode="auto">
          <a:xfrm>
            <a:off x="777875" y="4776788"/>
            <a:ext cx="6216650" cy="8239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938"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900">
                <a:latin typeface="Arial" panose="020B0604020202020204" pitchFamily="34" charset="0"/>
                <a:ea typeface="Baekmuk Gulim" charset="0"/>
                <a:cs typeface="Baekmuk Gulim" charset="0"/>
              </a:rPr>
              <a:t>Reason for emergency department (ED) visit and rate of unplanned admission within 30 days after discharge.</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a:latin typeface="Arial" panose="020B0604020202020204" pitchFamily="34"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a:latin typeface="Arial" panose="020B0604020202020204" pitchFamily="34"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900">
              <a:latin typeface="Arial" panose="020B0604020202020204" pitchFamily="34" charset="0"/>
              <a:ea typeface="Baekmuk Gulim" charset="0"/>
              <a:cs typeface="Baekmuk Gulim" charset="0"/>
            </a:endParaRPr>
          </a:p>
        </p:txBody>
      </p:sp>
    </p:spTree>
    <p:extLst>
      <p:ext uri="{BB962C8B-B14F-4D97-AF65-F5344CB8AC3E}">
        <p14:creationId xmlns:p14="http://schemas.microsoft.com/office/powerpoint/2010/main" val="3497135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36FA42-B6D2-0746-AC69-6B7106E5C851}"/>
              </a:ext>
            </a:extLst>
          </p:cNvPr>
          <p:cNvSpPr>
            <a:spLocks noGrp="1" noChangeArrowheads="1"/>
          </p:cNvSpPr>
          <p:nvPr>
            <p:ph type="sldNum"/>
          </p:nvPr>
        </p:nvSpPr>
        <p:spPr>
          <a:ln/>
        </p:spPr>
        <p:txBody>
          <a:bodyPr/>
          <a:lstStyle/>
          <a:p>
            <a:fld id="{C1CDB724-201D-E04C-B3C0-CE08296DCD5C}" type="slidenum">
              <a:rPr lang="en-US" altLang="en-US"/>
              <a:pPr/>
              <a:t>41</a:t>
            </a:fld>
            <a:endParaRPr lang="en-US" altLang="en-US"/>
          </a:p>
        </p:txBody>
      </p:sp>
      <p:sp>
        <p:nvSpPr>
          <p:cNvPr id="6145" name="Text Box 1">
            <a:extLst>
              <a:ext uri="{FF2B5EF4-FFF2-40B4-BE49-F238E27FC236}">
                <a16:creationId xmlns:a16="http://schemas.microsoft.com/office/drawing/2014/main" id="{A0AEFDAD-6466-164E-AD26-37FFA1E17C5E}"/>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6" name="Text Box 2">
            <a:extLst>
              <a:ext uri="{FF2B5EF4-FFF2-40B4-BE49-F238E27FC236}">
                <a16:creationId xmlns:a16="http://schemas.microsoft.com/office/drawing/2014/main" id="{812D8AC9-A80C-5648-AA66-9BAABE700298}"/>
              </a:ext>
            </a:extLst>
          </p:cNvPr>
          <p:cNvSpPr txBox="1">
            <a:spLocks noGrp="1" noChangeArrowheads="1"/>
          </p:cNvSpPr>
          <p:nvPr>
            <p:ph type="body" idx="1"/>
          </p:nvPr>
        </p:nvSpPr>
        <p:spPr bwMode="auto">
          <a:xfrm>
            <a:off x="777875" y="4776788"/>
            <a:ext cx="6216650" cy="8239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938"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900">
                <a:latin typeface="Arial" panose="020B0604020202020204" pitchFamily="34" charset="0"/>
                <a:ea typeface="Baekmuk Gulim" charset="0"/>
                <a:cs typeface="Baekmuk Gulim" charset="0"/>
              </a:rPr>
              <a:t>Flow diagram of patients in the trial.</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a:latin typeface="Arial" panose="020B0604020202020204" pitchFamily="34"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a:latin typeface="Arial" panose="020B0604020202020204" pitchFamily="34"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900">
              <a:latin typeface="Arial" panose="020B0604020202020204" pitchFamily="34" charset="0"/>
              <a:ea typeface="Baekmuk Gulim" charset="0"/>
              <a:cs typeface="Baekmuk Gulim" charset="0"/>
            </a:endParaRPr>
          </a:p>
        </p:txBody>
      </p:sp>
    </p:spTree>
    <p:extLst>
      <p:ext uri="{BB962C8B-B14F-4D97-AF65-F5344CB8AC3E}">
        <p14:creationId xmlns:p14="http://schemas.microsoft.com/office/powerpoint/2010/main" val="3672252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82767C-79E6-6E4A-B245-13E22256CD80}"/>
              </a:ext>
            </a:extLst>
          </p:cNvPr>
          <p:cNvSpPr>
            <a:spLocks noGrp="1" noChangeArrowheads="1"/>
          </p:cNvSpPr>
          <p:nvPr>
            <p:ph type="sldNum"/>
          </p:nvPr>
        </p:nvSpPr>
        <p:spPr>
          <a:ln/>
        </p:spPr>
        <p:txBody>
          <a:bodyPr/>
          <a:lstStyle/>
          <a:p>
            <a:fld id="{03C1FB0A-9729-3D46-9E8A-843FA78C483E}" type="slidenum">
              <a:rPr lang="en-US" altLang="en-US"/>
              <a:pPr/>
              <a:t>42</a:t>
            </a:fld>
            <a:endParaRPr lang="en-US" altLang="en-US"/>
          </a:p>
        </p:txBody>
      </p:sp>
      <p:sp>
        <p:nvSpPr>
          <p:cNvPr id="6145" name="Text Box 1">
            <a:extLst>
              <a:ext uri="{FF2B5EF4-FFF2-40B4-BE49-F238E27FC236}">
                <a16:creationId xmlns:a16="http://schemas.microsoft.com/office/drawing/2014/main" id="{2184A59E-00C4-6545-9FC9-D524D7B92E0A}"/>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6" name="Text Box 2">
            <a:extLst>
              <a:ext uri="{FF2B5EF4-FFF2-40B4-BE49-F238E27FC236}">
                <a16:creationId xmlns:a16="http://schemas.microsoft.com/office/drawing/2014/main" id="{98195F75-DAC9-F14B-9AD0-1BF1F8C9AC47}"/>
              </a:ext>
            </a:extLst>
          </p:cNvPr>
          <p:cNvSpPr txBox="1">
            <a:spLocks noGrp="1" noChangeArrowheads="1"/>
          </p:cNvSpPr>
          <p:nvPr>
            <p:ph type="body" idx="1"/>
          </p:nvPr>
        </p:nvSpPr>
        <p:spPr bwMode="auto">
          <a:xfrm>
            <a:off x="777875" y="4776788"/>
            <a:ext cx="6216650" cy="12080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938"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900">
                <a:latin typeface="Arial" panose="020B0604020202020204" pitchFamily="34" charset="0"/>
                <a:ea typeface="Baekmuk Gulim" charset="0"/>
                <a:cs typeface="Baekmuk Gulim" charset="0"/>
              </a:rPr>
              <a:t>Comparison of length of stay and chest tube duration for patients with digital (n = 107) and analog (n = 108) devices. The interquartile range (IQR) for median length of stay was (3 to 7), and (3 to 7) for the digital and analog groups, respectively. The IQR for median chest tube duration was (2 to 5), and (3 to 5) for the digital and analog groups, respectively.</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a:latin typeface="Arial" panose="020B0604020202020204" pitchFamily="34"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a:latin typeface="Arial" panose="020B0604020202020204" pitchFamily="34"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900">
              <a:latin typeface="Arial" panose="020B0604020202020204" pitchFamily="34" charset="0"/>
              <a:ea typeface="Baekmuk Gulim" charset="0"/>
              <a:cs typeface="Baekmuk Gulim" charset="0"/>
            </a:endParaRPr>
          </a:p>
        </p:txBody>
      </p:sp>
    </p:spTree>
    <p:extLst>
      <p:ext uri="{BB962C8B-B14F-4D97-AF65-F5344CB8AC3E}">
        <p14:creationId xmlns:p14="http://schemas.microsoft.com/office/powerpoint/2010/main" val="2070182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solidFill>
                  <a:prstClr val="white"/>
                </a:solidFill>
                <a:latin typeface="Verdana"/>
                <a:ea typeface="+mn-ea"/>
                <a:cs typeface="Calibri" panose="020F0502020204030204" pitchFamily="34" charset="0"/>
              </a:rPr>
              <a:t>Privileged and Confidential Quality Assurance Document </a:t>
            </a:r>
          </a:p>
          <a:p>
            <a:r>
              <a:rPr lang="en-US">
                <a:solidFill>
                  <a:prstClr val="white"/>
                </a:solidFill>
                <a:latin typeface="Verdana"/>
                <a:ea typeface="+mn-ea"/>
                <a:cs typeface="Calibri" panose="020F0502020204030204" pitchFamily="34" charset="0"/>
              </a:rPr>
              <a:t>Privileged Under Virginia Code Section 8.01-581.17</a:t>
            </a:r>
            <a:endParaRPr lang="en-US" dirty="0">
              <a:solidFill>
                <a:prstClr val="white"/>
              </a:solidFill>
              <a:latin typeface="Verdana"/>
              <a:ea typeface="+mn-ea"/>
              <a:cs typeface="Calibri" panose="020F0502020204030204" pitchFamily="34" charset="0"/>
            </a:endParaRPr>
          </a:p>
        </p:txBody>
      </p:sp>
    </p:spTree>
    <p:extLst>
      <p:ext uri="{BB962C8B-B14F-4D97-AF65-F5344CB8AC3E}">
        <p14:creationId xmlns:p14="http://schemas.microsoft.com/office/powerpoint/2010/main" val="1566906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49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3574945" y="6356353"/>
            <a:ext cx="4783809" cy="365125"/>
          </a:xfrm>
          <a:prstGeom prst="rect">
            <a:avLst/>
          </a:prstGeom>
        </p:spPr>
        <p:txBody>
          <a:bodyPr/>
          <a:lstStyle/>
          <a:p>
            <a:r>
              <a:rPr lang="en-US">
                <a:solidFill>
                  <a:srgbClr val="0F3B62"/>
                </a:solidFill>
              </a:rPr>
              <a:t>Privileged and Confidential Quality Assurance Document  Privileged Under Virginia Code Section 8.01-581.17</a:t>
            </a:r>
            <a:endParaRPr lang="en-US" dirty="0">
              <a:solidFill>
                <a:srgbClr val="0F3B62"/>
              </a:solidFill>
            </a:endParaRPr>
          </a:p>
        </p:txBody>
      </p:sp>
    </p:spTree>
    <p:extLst>
      <p:ext uri="{BB962C8B-B14F-4D97-AF65-F5344CB8AC3E}">
        <p14:creationId xmlns:p14="http://schemas.microsoft.com/office/powerpoint/2010/main" val="1223836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3574945" y="6356353"/>
            <a:ext cx="4783809" cy="365125"/>
          </a:xfrm>
          <a:prstGeom prst="rect">
            <a:avLst/>
          </a:prstGeom>
        </p:spPr>
        <p:txBody>
          <a:bodyPr/>
          <a:lstStyle/>
          <a:p>
            <a:r>
              <a:rPr lang="en-US">
                <a:solidFill>
                  <a:srgbClr val="0F3B62"/>
                </a:solidFill>
              </a:rPr>
              <a:t>Privileged and Confidential Quality Assurance Document  Privileged Under Virginia Code Section 8.01-581.17</a:t>
            </a:r>
            <a:endParaRPr lang="en-US" dirty="0">
              <a:solidFill>
                <a:srgbClr val="0F3B62"/>
              </a:solidFill>
            </a:endParaRPr>
          </a:p>
        </p:txBody>
      </p:sp>
    </p:spTree>
    <p:extLst>
      <p:ext uri="{BB962C8B-B14F-4D97-AF65-F5344CB8AC3E}">
        <p14:creationId xmlns:p14="http://schemas.microsoft.com/office/powerpoint/2010/main" val="1688651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solidFill>
                  <a:prstClr val="white"/>
                </a:solidFill>
                <a:latin typeface="Verdana"/>
                <a:ea typeface="+mn-ea"/>
                <a:cs typeface="Calibri" panose="020F0502020204030204" pitchFamily="34" charset="0"/>
              </a:rPr>
              <a:t>Privileged and Confidential Quality Assurance Document </a:t>
            </a:r>
          </a:p>
          <a:p>
            <a:r>
              <a:rPr lang="en-US">
                <a:solidFill>
                  <a:prstClr val="white"/>
                </a:solidFill>
                <a:latin typeface="Verdana"/>
                <a:ea typeface="+mn-ea"/>
                <a:cs typeface="Calibri" panose="020F0502020204030204" pitchFamily="34" charset="0"/>
              </a:rPr>
              <a:t>Privileged Under Virginia Code Section 8.01-581.17</a:t>
            </a:r>
            <a:endParaRPr lang="en-US" dirty="0">
              <a:solidFill>
                <a:prstClr val="white"/>
              </a:solidFill>
              <a:latin typeface="Verdana"/>
              <a:ea typeface="+mn-ea"/>
              <a:cs typeface="Calibri" panose="020F0502020204030204" pitchFamily="34" charset="0"/>
            </a:endParaRPr>
          </a:p>
        </p:txBody>
      </p:sp>
    </p:spTree>
    <p:extLst>
      <p:ext uri="{BB962C8B-B14F-4D97-AF65-F5344CB8AC3E}">
        <p14:creationId xmlns:p14="http://schemas.microsoft.com/office/powerpoint/2010/main" val="4293794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6" name="Content Placeholder 5"/>
          <p:cNvSpPr>
            <a:spLocks noGrp="1"/>
          </p:cNvSpPr>
          <p:nvPr>
            <p:ph sz="quarter" idx="12"/>
          </p:nvPr>
        </p:nvSpPr>
        <p:spPr>
          <a:xfrm>
            <a:off x="6396568" y="2502976"/>
            <a:ext cx="5185833" cy="3766088"/>
          </a:xfr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3"/>
          </p:nvPr>
        </p:nvSpPr>
        <p:spPr>
          <a:xfrm>
            <a:off x="609600" y="2502976"/>
            <a:ext cx="5341751" cy="3766088"/>
          </a:xfr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2894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S-Blue Backgroun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2"/>
          <p:cNvSpPr>
            <a:spLocks noGrp="1"/>
          </p:cNvSpPr>
          <p:nvPr>
            <p:ph type="body" sz="quarter" idx="12" hasCustomPrompt="1"/>
          </p:nvPr>
        </p:nvSpPr>
        <p:spPr>
          <a:xfrm>
            <a:off x="711200" y="2057400"/>
            <a:ext cx="10058400" cy="4191000"/>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1800" baseline="0">
                <a:solidFill>
                  <a:schemeClr val="bg1"/>
                </a:solidFill>
                <a:latin typeface="Verdana" pitchFamily="34" charset="0"/>
              </a:defRPr>
            </a:lvl1pPr>
          </a:lstStyle>
          <a:p>
            <a:pPr lvl="0"/>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a:t>
            </a:r>
            <a:r>
              <a:rPr lang="en-US" dirty="0"/>
              <a:t> </a:t>
            </a:r>
            <a:r>
              <a:rPr lang="en-US" dirty="0" err="1"/>
              <a:t>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p>
          <a:p>
            <a:pPr lvl="0"/>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a:t>
            </a:r>
            <a:r>
              <a:rPr lang="en-US" dirty="0"/>
              <a:t> </a:t>
            </a:r>
            <a:r>
              <a:rPr lang="en-US" dirty="0" err="1"/>
              <a:t>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p>
          <a:p>
            <a:pPr lvl="0"/>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a:t>
            </a:r>
            <a:r>
              <a:rPr lang="en-US" dirty="0"/>
              <a:t> </a:t>
            </a:r>
            <a:r>
              <a:rPr lang="en-US" dirty="0" err="1"/>
              <a:t>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p>
          <a:p>
            <a:pPr lvl="0"/>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a:t>
            </a:r>
            <a:r>
              <a:rPr lang="en-US" dirty="0"/>
              <a:t> </a:t>
            </a:r>
            <a:r>
              <a:rPr lang="en-US" dirty="0" err="1"/>
              <a:t>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p>
          <a:p>
            <a:pPr lvl="0"/>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a:t>
            </a:r>
            <a:r>
              <a:rPr lang="en-US" dirty="0"/>
              <a:t> </a:t>
            </a:r>
            <a:r>
              <a:rPr lang="en-US" dirty="0" err="1"/>
              <a:t>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p>
          <a:p>
            <a:pPr lvl="0"/>
            <a:endParaRPr lang="en-US" dirty="0"/>
          </a:p>
        </p:txBody>
      </p:sp>
      <p:sp>
        <p:nvSpPr>
          <p:cNvPr id="7" name="Text Placeholder 4"/>
          <p:cNvSpPr>
            <a:spLocks noGrp="1"/>
          </p:cNvSpPr>
          <p:nvPr>
            <p:ph type="body" sz="quarter" idx="13" hasCustomPrompt="1"/>
          </p:nvPr>
        </p:nvSpPr>
        <p:spPr>
          <a:xfrm>
            <a:off x="711200" y="1371600"/>
            <a:ext cx="10160000" cy="533400"/>
          </a:xfrm>
          <a:prstGeom prst="rect">
            <a:avLst/>
          </a:prstGeom>
        </p:spPr>
        <p:txBody>
          <a:bodyPr/>
          <a:lstStyle>
            <a:lvl1pPr marL="0" indent="0">
              <a:buNone/>
              <a:defRPr sz="2400" baseline="0">
                <a:solidFill>
                  <a:schemeClr val="bg1"/>
                </a:solidFill>
                <a:latin typeface="Verdana" pitchFamily="34" charset="0"/>
              </a:defRPr>
            </a:lvl1pPr>
          </a:lstStyle>
          <a:p>
            <a:pPr lvl="0"/>
            <a:r>
              <a:rPr lang="en-US" dirty="0" err="1"/>
              <a:t>Lorem</a:t>
            </a:r>
            <a:r>
              <a:rPr lang="en-US" dirty="0"/>
              <a:t> </a:t>
            </a:r>
            <a:r>
              <a:rPr lang="en-US" dirty="0" err="1"/>
              <a:t>Ipsum</a:t>
            </a:r>
            <a:r>
              <a:rPr lang="en-US" dirty="0"/>
              <a:t> Dolor Sit </a:t>
            </a:r>
            <a:r>
              <a:rPr lang="en-US" dirty="0" err="1"/>
              <a:t>Amet</a:t>
            </a:r>
            <a:endParaRPr lang="en-US" dirty="0"/>
          </a:p>
        </p:txBody>
      </p:sp>
    </p:spTree>
    <p:extLst>
      <p:ext uri="{BB962C8B-B14F-4D97-AF65-F5344CB8AC3E}">
        <p14:creationId xmlns:p14="http://schemas.microsoft.com/office/powerpoint/2010/main" val="2240093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323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3A6A2AF-F5F4-4532-8C69-77CEBD2CA76F}" type="datetimeFigureOut">
              <a:rPr lang="en-US" smtClean="0"/>
              <a:t>4/8/2019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3E634-C46F-44EA-9113-D8B600BD5265}" type="slidenum">
              <a:rPr lang="en-US" smtClean="0"/>
              <a:t>‹#›</a:t>
            </a:fld>
            <a:endParaRPr lang="en-US"/>
          </a:p>
        </p:txBody>
      </p:sp>
    </p:spTree>
    <p:extLst>
      <p:ext uri="{BB962C8B-B14F-4D97-AF65-F5344CB8AC3E}">
        <p14:creationId xmlns:p14="http://schemas.microsoft.com/office/powerpoint/2010/main" val="2794346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A6A2AF-F5F4-4532-8C69-77CEBD2CA76F}" type="datetimeFigureOut">
              <a:rPr lang="en-US" smtClean="0"/>
              <a:t>4/8/2019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3E634-C46F-44EA-9113-D8B600BD5265}" type="slidenum">
              <a:rPr lang="en-US" smtClean="0"/>
              <a:t>‹#›</a:t>
            </a:fld>
            <a:endParaRPr lang="en-US"/>
          </a:p>
        </p:txBody>
      </p:sp>
    </p:spTree>
    <p:extLst>
      <p:ext uri="{BB962C8B-B14F-4D97-AF65-F5344CB8AC3E}">
        <p14:creationId xmlns:p14="http://schemas.microsoft.com/office/powerpoint/2010/main" val="599483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A6A2AF-F5F4-4532-8C69-77CEBD2CA76F}" type="datetimeFigureOut">
              <a:rPr lang="en-US" smtClean="0"/>
              <a:t>4/8/2019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3E634-C46F-44EA-9113-D8B600BD5265}" type="slidenum">
              <a:rPr lang="en-US" smtClean="0"/>
              <a:t>‹#›</a:t>
            </a:fld>
            <a:endParaRPr lang="en-US"/>
          </a:p>
        </p:txBody>
      </p:sp>
    </p:spTree>
    <p:extLst>
      <p:ext uri="{BB962C8B-B14F-4D97-AF65-F5344CB8AC3E}">
        <p14:creationId xmlns:p14="http://schemas.microsoft.com/office/powerpoint/2010/main" val="1006508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3574945" y="6356353"/>
            <a:ext cx="4783809" cy="365125"/>
          </a:xfrm>
          <a:prstGeom prst="rect">
            <a:avLst/>
          </a:prstGeom>
        </p:spPr>
        <p:txBody>
          <a:bodyPr/>
          <a:lstStyle/>
          <a:p>
            <a:r>
              <a:rPr lang="en-US"/>
              <a:t>Privileged and Confidential Quality Assurance Document  Privileged Under Virginia Code Section 8.01-581.17</a:t>
            </a:r>
            <a:endParaRPr lang="en-US" dirty="0"/>
          </a:p>
        </p:txBody>
      </p:sp>
    </p:spTree>
    <p:extLst>
      <p:ext uri="{BB962C8B-B14F-4D97-AF65-F5344CB8AC3E}">
        <p14:creationId xmlns:p14="http://schemas.microsoft.com/office/powerpoint/2010/main" val="2988118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A6A2AF-F5F4-4532-8C69-77CEBD2CA76F}" type="datetimeFigureOut">
              <a:rPr lang="en-US" smtClean="0"/>
              <a:t>4/8/2019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3E634-C46F-44EA-9113-D8B600BD5265}" type="slidenum">
              <a:rPr lang="en-US" smtClean="0"/>
              <a:t>‹#›</a:t>
            </a:fld>
            <a:endParaRPr lang="en-US"/>
          </a:p>
        </p:txBody>
      </p:sp>
    </p:spTree>
    <p:extLst>
      <p:ext uri="{BB962C8B-B14F-4D97-AF65-F5344CB8AC3E}">
        <p14:creationId xmlns:p14="http://schemas.microsoft.com/office/powerpoint/2010/main" val="3676942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A6A2AF-F5F4-4532-8C69-77CEBD2CA76F}" type="datetimeFigureOut">
              <a:rPr lang="en-US" smtClean="0"/>
              <a:t>4/8/2019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13E634-C46F-44EA-9113-D8B600BD5265}" type="slidenum">
              <a:rPr lang="en-US" smtClean="0"/>
              <a:t>‹#›</a:t>
            </a:fld>
            <a:endParaRPr lang="en-US"/>
          </a:p>
        </p:txBody>
      </p:sp>
    </p:spTree>
    <p:extLst>
      <p:ext uri="{BB962C8B-B14F-4D97-AF65-F5344CB8AC3E}">
        <p14:creationId xmlns:p14="http://schemas.microsoft.com/office/powerpoint/2010/main" val="2853359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A6A2AF-F5F4-4532-8C69-77CEBD2CA76F}" type="datetimeFigureOut">
              <a:rPr lang="en-US" smtClean="0"/>
              <a:t>4/8/2019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13E634-C46F-44EA-9113-D8B600BD5265}" type="slidenum">
              <a:rPr lang="en-US" smtClean="0"/>
              <a:t>‹#›</a:t>
            </a:fld>
            <a:endParaRPr lang="en-US"/>
          </a:p>
        </p:txBody>
      </p:sp>
    </p:spTree>
    <p:extLst>
      <p:ext uri="{BB962C8B-B14F-4D97-AF65-F5344CB8AC3E}">
        <p14:creationId xmlns:p14="http://schemas.microsoft.com/office/powerpoint/2010/main" val="562688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A6A2AF-F5F4-4532-8C69-77CEBD2CA76F}" type="datetimeFigureOut">
              <a:rPr lang="en-US" smtClean="0"/>
              <a:t>4/8/2019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13E634-C46F-44EA-9113-D8B600BD5265}" type="slidenum">
              <a:rPr lang="en-US" smtClean="0"/>
              <a:t>‹#›</a:t>
            </a:fld>
            <a:endParaRPr lang="en-US"/>
          </a:p>
        </p:txBody>
      </p:sp>
    </p:spTree>
    <p:extLst>
      <p:ext uri="{BB962C8B-B14F-4D97-AF65-F5344CB8AC3E}">
        <p14:creationId xmlns:p14="http://schemas.microsoft.com/office/powerpoint/2010/main" val="198869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3A6A2AF-F5F4-4532-8C69-77CEBD2CA76F}" type="datetimeFigureOut">
              <a:rPr lang="en-US" smtClean="0"/>
              <a:t>4/8/2019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3E634-C46F-44EA-9113-D8B600BD5265}" type="slidenum">
              <a:rPr lang="en-US" smtClean="0"/>
              <a:t>‹#›</a:t>
            </a:fld>
            <a:endParaRPr lang="en-US"/>
          </a:p>
        </p:txBody>
      </p:sp>
    </p:spTree>
    <p:extLst>
      <p:ext uri="{BB962C8B-B14F-4D97-AF65-F5344CB8AC3E}">
        <p14:creationId xmlns:p14="http://schemas.microsoft.com/office/powerpoint/2010/main" val="263562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3A6A2AF-F5F4-4532-8C69-77CEBD2CA76F}" type="datetimeFigureOut">
              <a:rPr lang="en-US" smtClean="0"/>
              <a:t>4/8/2019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3E634-C46F-44EA-9113-D8B600BD5265}" type="slidenum">
              <a:rPr lang="en-US" smtClean="0"/>
              <a:t>‹#›</a:t>
            </a:fld>
            <a:endParaRPr lang="en-US"/>
          </a:p>
        </p:txBody>
      </p:sp>
    </p:spTree>
    <p:extLst>
      <p:ext uri="{BB962C8B-B14F-4D97-AF65-F5344CB8AC3E}">
        <p14:creationId xmlns:p14="http://schemas.microsoft.com/office/powerpoint/2010/main" val="3447632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A6A2AF-F5F4-4532-8C69-77CEBD2CA76F}" type="datetimeFigureOut">
              <a:rPr lang="en-US" smtClean="0"/>
              <a:t>4/8/2019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3E634-C46F-44EA-9113-D8B600BD5265}" type="slidenum">
              <a:rPr lang="en-US" smtClean="0"/>
              <a:t>‹#›</a:t>
            </a:fld>
            <a:endParaRPr lang="en-US"/>
          </a:p>
        </p:txBody>
      </p:sp>
    </p:spTree>
    <p:extLst>
      <p:ext uri="{BB962C8B-B14F-4D97-AF65-F5344CB8AC3E}">
        <p14:creationId xmlns:p14="http://schemas.microsoft.com/office/powerpoint/2010/main" val="670910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A6A2AF-F5F4-4532-8C69-77CEBD2CA76F}" type="datetimeFigureOut">
              <a:rPr lang="en-US" smtClean="0"/>
              <a:t>4/8/2019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3E634-C46F-44EA-9113-D8B600BD5265}" type="slidenum">
              <a:rPr lang="en-US" smtClean="0"/>
              <a:t>‹#›</a:t>
            </a:fld>
            <a:endParaRPr lang="en-US"/>
          </a:p>
        </p:txBody>
      </p:sp>
    </p:spTree>
    <p:extLst>
      <p:ext uri="{BB962C8B-B14F-4D97-AF65-F5344CB8AC3E}">
        <p14:creationId xmlns:p14="http://schemas.microsoft.com/office/powerpoint/2010/main" val="1015280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FFEB939F-8288-7C4E-A332-B649AFACD9DE}" type="datetimeFigureOut">
              <a:rPr lang="en-US" smtClean="0">
                <a:solidFill>
                  <a:prstClr val="white">
                    <a:tint val="75000"/>
                  </a:prstClr>
                </a:solidFill>
              </a:rPr>
              <a:pPr/>
              <a:t>4/8/2019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11248255" y="316199"/>
            <a:ext cx="395111" cy="161583"/>
          </a:xfrm>
          <a:prstGeom prst="rect">
            <a:avLst/>
          </a:prstGeom>
        </p:spPr>
        <p:txBody>
          <a:bodyPr/>
          <a:lstStyle/>
          <a:p>
            <a:fld id="{44A2E627-BE82-5E49-B429-31407D63724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87505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11248255" y="316199"/>
            <a:ext cx="395111" cy="161583"/>
          </a:xfrm>
          <a:prstGeom prst="rect">
            <a:avLst/>
          </a:prstGeom>
          <a:ln/>
        </p:spPr>
        <p:txBody>
          <a:bodyPr/>
          <a:lstStyle>
            <a:lvl1pPr>
              <a:defRPr/>
            </a:lvl1pPr>
          </a:lstStyle>
          <a:p>
            <a:pPr>
              <a:defRPr/>
            </a:pPr>
            <a:fld id="{7239EFB9-0027-4C67-AC44-AB05B912EC0B}" type="slidenum">
              <a:rPr lang="en-US"/>
              <a:pPr>
                <a:defRPr/>
              </a:pPr>
              <a:t>‹#›</a:t>
            </a:fld>
            <a:endParaRPr lang="en-US"/>
          </a:p>
        </p:txBody>
      </p:sp>
    </p:spTree>
    <p:extLst>
      <p:ext uri="{BB962C8B-B14F-4D97-AF65-F5344CB8AC3E}">
        <p14:creationId xmlns:p14="http://schemas.microsoft.com/office/powerpoint/2010/main" val="701170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11248255" y="316199"/>
            <a:ext cx="395111" cy="161583"/>
          </a:xfrm>
          <a:prstGeom prst="rect">
            <a:avLst/>
          </a:prstGeom>
        </p:spPr>
        <p:txBody>
          <a:bodyPr/>
          <a:lstStyle/>
          <a:p>
            <a:pPr>
              <a:defRPr/>
            </a:pPr>
            <a:fld id="{3A9D7878-A618-4C74-B7BD-B5C0614094F6}" type="slidenum">
              <a:rPr lang="en-US" smtClean="0"/>
              <a:pPr>
                <a:defRPr/>
              </a:pPr>
              <a:t>‹#›</a:t>
            </a:fld>
            <a:endParaRPr lang="en-US"/>
          </a:p>
        </p:txBody>
      </p:sp>
      <p:sp>
        <p:nvSpPr>
          <p:cNvPr id="6" name="Footer Placeholder 5"/>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464174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1" y="1950720"/>
            <a:ext cx="11094720" cy="451104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1"/>
          <p:cNvSpPr>
            <a:spLocks noGrp="1"/>
          </p:cNvSpPr>
          <p:nvPr>
            <p:ph type="title"/>
          </p:nvPr>
        </p:nvSpPr>
        <p:spPr>
          <a:xfrm>
            <a:off x="548641" y="685799"/>
            <a:ext cx="11094720" cy="853440"/>
          </a:xfrm>
        </p:spPr>
        <p:txBody>
          <a:bodyPr/>
          <a:lstStyle/>
          <a:p>
            <a:r>
              <a:rPr lang="en-US"/>
              <a:t>Click to edit Master title style</a:t>
            </a:r>
            <a:endParaRPr lang="en-US" dirty="0"/>
          </a:p>
        </p:txBody>
      </p:sp>
      <p:sp>
        <p:nvSpPr>
          <p:cNvPr id="13" name="Slide Number Placeholder 12"/>
          <p:cNvSpPr>
            <a:spLocks noGrp="1"/>
          </p:cNvSpPr>
          <p:nvPr>
            <p:ph type="sldNum" sz="quarter" idx="11"/>
          </p:nvPr>
        </p:nvSpPr>
        <p:spPr>
          <a:xfrm>
            <a:off x="11248255" y="316199"/>
            <a:ext cx="395111" cy="161583"/>
          </a:xfrm>
          <a:prstGeom prst="rect">
            <a:avLst/>
          </a:prstGeom>
        </p:spPr>
        <p:txBody>
          <a:bodyPr/>
          <a:lstStyle/>
          <a:p>
            <a:pPr>
              <a:defRPr/>
            </a:pPr>
            <a:fld id="{4F49C3AC-49E4-4C8C-B61F-970EC3A9DFF2}" type="slidenum">
              <a:rPr lang="en-US" smtClean="0"/>
              <a:pPr>
                <a:defRPr/>
              </a:pPr>
              <a:t>‹#›</a:t>
            </a:fld>
            <a:endParaRPr lang="en-US"/>
          </a:p>
        </p:txBody>
      </p:sp>
      <p:sp>
        <p:nvSpPr>
          <p:cNvPr id="14" name="Footer Placeholder 13"/>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3779603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0"/>
          </p:nvPr>
        </p:nvSpPr>
        <p:spPr>
          <a:xfrm>
            <a:off x="11248255" y="316199"/>
            <a:ext cx="395111" cy="161583"/>
          </a:xfrm>
          <a:prstGeom prst="rect">
            <a:avLst/>
          </a:prstGeom>
        </p:spPr>
        <p:txBody>
          <a:bodyPr/>
          <a:lstStyle/>
          <a:p>
            <a:pPr>
              <a:defRPr/>
            </a:pPr>
            <a:fld id="{F0ECE84B-F940-4DD0-9DAE-875D8FA5C988}" type="slidenum">
              <a:rPr lang="en-US" smtClean="0"/>
              <a:pPr>
                <a:defRPr/>
              </a:pPr>
              <a:t>‹#›</a:t>
            </a:fld>
            <a:endParaRPr lang="en-US"/>
          </a:p>
        </p:txBody>
      </p:sp>
      <p:sp>
        <p:nvSpPr>
          <p:cNvPr id="7" name="Footer Placeholder 6"/>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577783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49231"/>
            <a:ext cx="10972800" cy="397693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6"/>
          <p:cNvSpPr>
            <a:spLocks noGrp="1"/>
          </p:cNvSpPr>
          <p:nvPr>
            <p:ph type="title"/>
          </p:nvPr>
        </p:nvSpPr>
        <p:spPr>
          <a:xfrm>
            <a:off x="609600" y="1303168"/>
            <a:ext cx="10972800" cy="846065"/>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35043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2461849"/>
            <a:ext cx="5384800" cy="366431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461849"/>
            <a:ext cx="5384800" cy="366431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6"/>
          <p:cNvSpPr>
            <a:spLocks noGrp="1"/>
          </p:cNvSpPr>
          <p:nvPr>
            <p:ph type="title"/>
          </p:nvPr>
        </p:nvSpPr>
        <p:spPr>
          <a:xfrm>
            <a:off x="609600" y="1303166"/>
            <a:ext cx="109728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8512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2.jpeg"/><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5715431" y="6393054"/>
            <a:ext cx="5391688" cy="340963"/>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9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solidFill>
                  <a:prstClr val="white"/>
                </a:solidFill>
                <a:latin typeface="Verdana"/>
                <a:ea typeface="+mn-ea"/>
                <a:cs typeface="Calibri" panose="020F0502020204030204" pitchFamily="34" charset="0"/>
              </a:rPr>
              <a:t>Privileged and Confidential Quality Assurance Document </a:t>
            </a:r>
          </a:p>
          <a:p>
            <a:r>
              <a:rPr lang="en-US" dirty="0">
                <a:solidFill>
                  <a:prstClr val="white"/>
                </a:solidFill>
                <a:latin typeface="Verdana"/>
                <a:ea typeface="+mn-ea"/>
                <a:cs typeface="Calibri" panose="020F0502020204030204" pitchFamily="34" charset="0"/>
              </a:rPr>
              <a:t>Privileged Under Virginia Code Section 8.01-581.17</a:t>
            </a:r>
          </a:p>
        </p:txBody>
      </p:sp>
      <p:sp>
        <p:nvSpPr>
          <p:cNvPr id="3" name="Title Placeholder 2"/>
          <p:cNvSpPr>
            <a:spLocks noGrp="1"/>
          </p:cNvSpPr>
          <p:nvPr>
            <p:ph type="title"/>
          </p:nvPr>
        </p:nvSpPr>
        <p:spPr>
          <a:xfrm>
            <a:off x="5992677" y="274638"/>
            <a:ext cx="5589723" cy="1143000"/>
          </a:xfrm>
          <a:prstGeom prst="rect">
            <a:avLst/>
          </a:prstGeom>
        </p:spPr>
        <p:txBody>
          <a:bodyPr vert="horz" lIns="91440" tIns="45720" rIns="91440" bIns="45720" rtlCol="0" anchor="ctr">
            <a:normAutofit/>
          </a:bodyPr>
          <a:lstStyle/>
          <a:p>
            <a:r>
              <a:rPr lang="en-US" dirty="0"/>
              <a:t>Title</a:t>
            </a:r>
          </a:p>
        </p:txBody>
      </p:sp>
      <p:sp>
        <p:nvSpPr>
          <p:cNvPr id="4" name="Text Placeholder 3"/>
          <p:cNvSpPr>
            <a:spLocks noGrp="1"/>
          </p:cNvSpPr>
          <p:nvPr>
            <p:ph type="body" idx="1"/>
          </p:nvPr>
        </p:nvSpPr>
        <p:spPr>
          <a:xfrm>
            <a:off x="5992677" y="1600203"/>
            <a:ext cx="5589723" cy="4525963"/>
          </a:xfrm>
          <a:prstGeom prst="rect">
            <a:avLst/>
          </a:prstGeom>
        </p:spPr>
        <p:txBody>
          <a:bodyPr vert="horz" lIns="91440" tIns="45720" rIns="91440" bIns="45720" rtlCol="0">
            <a:normAutofit/>
          </a:bodyPr>
          <a:lstStyle/>
          <a:p>
            <a:pPr lvl="0"/>
            <a:r>
              <a:rPr lang="en-US" dirty="0"/>
              <a:t>Quality Committee</a:t>
            </a:r>
          </a:p>
          <a:p>
            <a:pPr lvl="0"/>
            <a:r>
              <a:rPr lang="en-US" sz="2000" dirty="0"/>
              <a:t>Date</a:t>
            </a:r>
          </a:p>
          <a:p>
            <a:pPr lvl="0"/>
            <a:endParaRPr lang="en-US" sz="2000" dirty="0"/>
          </a:p>
          <a:p>
            <a:pPr lvl="0"/>
            <a:endParaRPr lang="en-US" sz="2000" dirty="0"/>
          </a:p>
          <a:p>
            <a:pPr lvl="0"/>
            <a:endParaRPr lang="en-US" sz="2000" dirty="0"/>
          </a:p>
          <a:p>
            <a:pPr lvl="0"/>
            <a:endParaRPr lang="en-US" sz="2000" dirty="0"/>
          </a:p>
          <a:p>
            <a:pPr lvl="0"/>
            <a:endParaRPr lang="en-US" sz="2000" dirty="0"/>
          </a:p>
          <a:p>
            <a:pPr lvl="0"/>
            <a:r>
              <a:rPr lang="en-US" sz="2000" dirty="0"/>
              <a:t>Presenter(s)</a:t>
            </a:r>
            <a:endParaRPr lang="en-US" dirty="0"/>
          </a:p>
        </p:txBody>
      </p:sp>
    </p:spTree>
    <p:extLst>
      <p:ext uri="{BB962C8B-B14F-4D97-AF65-F5344CB8AC3E}">
        <p14:creationId xmlns:p14="http://schemas.microsoft.com/office/powerpoint/2010/main" val="2418133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dt="0"/>
  <p:txStyles>
    <p:titleStyle>
      <a:lvl1pPr algn="l" defTabSz="457200" rtl="0" eaLnBrk="1" latinLnBrk="0" hangingPunct="1">
        <a:spcBef>
          <a:spcPct val="0"/>
        </a:spcBef>
        <a:buNone/>
        <a:defRPr sz="2800" kern="1200">
          <a:solidFill>
            <a:schemeClr val="bg1"/>
          </a:solidFill>
          <a:latin typeface="Verdana"/>
          <a:ea typeface="+mj-ea"/>
          <a:cs typeface="+mj-cs"/>
        </a:defRPr>
      </a:lvl1pPr>
    </p:titleStyle>
    <p:bodyStyle>
      <a:lvl1pPr marL="0" indent="0" algn="l" defTabSz="457200" rtl="0" eaLnBrk="1" latinLnBrk="0" hangingPunct="1">
        <a:spcBef>
          <a:spcPct val="20000"/>
        </a:spcBef>
        <a:buFont typeface="Arial" panose="020B0604020202020204" pitchFamily="34" charset="0"/>
        <a:buNone/>
        <a:defRPr sz="1800" kern="1200">
          <a:solidFill>
            <a:schemeClr val="bg1"/>
          </a:solidFill>
          <a:latin typeface="Verdana"/>
          <a:ea typeface="+mn-ea"/>
          <a:cs typeface="+mn-cs"/>
        </a:defRPr>
      </a:lvl1pPr>
      <a:lvl2pPr marL="457200" indent="0" algn="l" defTabSz="457200" rtl="0" eaLnBrk="1" latinLnBrk="0" hangingPunct="1">
        <a:spcBef>
          <a:spcPct val="20000"/>
        </a:spcBef>
        <a:buFont typeface="Arial"/>
        <a:buNone/>
        <a:defRPr sz="2800" kern="1200">
          <a:solidFill>
            <a:schemeClr val="bg1"/>
          </a:solidFill>
          <a:latin typeface="Verdana"/>
          <a:ea typeface="+mn-ea"/>
          <a:cs typeface="+mn-cs"/>
        </a:defRPr>
      </a:lvl2pPr>
      <a:lvl3pPr marL="914400" indent="0" algn="l" defTabSz="457200" rtl="0" eaLnBrk="1" latinLnBrk="0" hangingPunct="1">
        <a:spcBef>
          <a:spcPct val="20000"/>
        </a:spcBef>
        <a:buFont typeface="Arial"/>
        <a:buNone/>
        <a:defRPr sz="2400" kern="1200">
          <a:solidFill>
            <a:schemeClr val="bg1"/>
          </a:solidFill>
          <a:latin typeface="Verdana"/>
          <a:ea typeface="+mn-ea"/>
          <a:cs typeface="+mn-cs"/>
        </a:defRPr>
      </a:lvl3pPr>
      <a:lvl4pPr marL="1371600" indent="0" algn="l" defTabSz="457200" rtl="0" eaLnBrk="1" latinLnBrk="0" hangingPunct="1">
        <a:spcBef>
          <a:spcPct val="20000"/>
        </a:spcBef>
        <a:buFont typeface="Arial"/>
        <a:buNone/>
        <a:defRPr sz="2000" kern="1200">
          <a:solidFill>
            <a:schemeClr val="bg1"/>
          </a:solidFill>
          <a:latin typeface="Verdana"/>
          <a:ea typeface="+mn-ea"/>
          <a:cs typeface="+mn-cs"/>
        </a:defRPr>
      </a:lvl4pPr>
      <a:lvl5pPr marL="1828800" indent="0" algn="l" defTabSz="457200" rtl="0" eaLnBrk="1" latinLnBrk="0" hangingPunct="1">
        <a:spcBef>
          <a:spcPct val="20000"/>
        </a:spcBef>
        <a:buFont typeface="Arial"/>
        <a:buNone/>
        <a:defRPr sz="2000" kern="1200">
          <a:solidFill>
            <a:schemeClr val="bg1"/>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609600" y="2446169"/>
            <a:ext cx="10972800" cy="367999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6"/>
          <p:cNvSpPr>
            <a:spLocks noGrp="1"/>
          </p:cNvSpPr>
          <p:nvPr>
            <p:ph type="title"/>
          </p:nvPr>
        </p:nvSpPr>
        <p:spPr>
          <a:xfrm>
            <a:off x="609600" y="1303166"/>
            <a:ext cx="109728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24895570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90" r:id="rId9"/>
  </p:sldLayoutIdLst>
  <p:hf hdr="0" ftr="0" dt="0"/>
  <p:txStyles>
    <p:titleStyle>
      <a:lvl1pPr algn="l" defTabSz="457200" rtl="0" eaLnBrk="1" latinLnBrk="0" hangingPunct="1">
        <a:spcBef>
          <a:spcPct val="0"/>
        </a:spcBef>
        <a:buNone/>
        <a:defRPr sz="3200" kern="1200" baseline="0">
          <a:solidFill>
            <a:schemeClr val="tx2"/>
          </a:solidFill>
          <a:latin typeface="Verdana"/>
          <a:ea typeface="+mj-ea"/>
          <a:cs typeface="+mj-cs"/>
        </a:defRPr>
      </a:lvl1pPr>
    </p:titleStyle>
    <p:bodyStyle>
      <a:lvl1pPr marL="457200" indent="-457200" algn="l" defTabSz="457200" rtl="0" eaLnBrk="1" latinLnBrk="0" hangingPunct="1">
        <a:spcBef>
          <a:spcPct val="20000"/>
        </a:spcBef>
        <a:buFont typeface="Arial"/>
        <a:buChar char="•"/>
        <a:defRPr sz="2800" kern="1200">
          <a:solidFill>
            <a:schemeClr val="tx1"/>
          </a:solidFill>
          <a:latin typeface="Verdana"/>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Verdana"/>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Verdan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A6A2AF-F5F4-4532-8C69-77CEBD2CA76F}" type="datetimeFigureOut">
              <a:rPr lang="en-US" smtClean="0"/>
              <a:t>4/8/2019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3E634-C46F-44EA-9113-D8B600BD5265}" type="slidenum">
              <a:rPr lang="en-US" smtClean="0"/>
              <a:t>‹#›</a:t>
            </a:fld>
            <a:endParaRPr lang="en-US"/>
          </a:p>
        </p:txBody>
      </p:sp>
    </p:spTree>
    <p:extLst>
      <p:ext uri="{BB962C8B-B14F-4D97-AF65-F5344CB8AC3E}">
        <p14:creationId xmlns:p14="http://schemas.microsoft.com/office/powerpoint/2010/main" val="139909266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18.tiff"/><Relationship Id="rId4" Type="http://schemas.openxmlformats.org/officeDocument/2006/relationships/hyperlink" Target="https://www.nejm.org/toc/nejm/379/22?query=article_issue_link"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nejm.org/toc/nejm/379/20?query=article_issue_link" TargetMode="External"/><Relationship Id="rId2" Type="http://schemas.openxmlformats.org/officeDocument/2006/relationships/image" Target="../media/image19.tiff"/><Relationship Id="rId1" Type="http://schemas.openxmlformats.org/officeDocument/2006/relationships/slideLayout" Target="../slideLayouts/slideLayout23.xml"/><Relationship Id="rId5" Type="http://schemas.openxmlformats.org/officeDocument/2006/relationships/image" Target="../media/image21.tiff"/><Relationship Id="rId4" Type="http://schemas.openxmlformats.org/officeDocument/2006/relationships/image" Target="../media/image20.tiff"/></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3.xml"/><Relationship Id="rId4" Type="http://schemas.openxmlformats.org/officeDocument/2006/relationships/image" Target="../media/image26.tiff"/></Relationships>
</file>

<file path=ppt/slides/_rels/slide17.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3.xml"/><Relationship Id="rId5" Type="http://schemas.openxmlformats.org/officeDocument/2006/relationships/image" Target="../media/image32.tiff"/><Relationship Id="rId4" Type="http://schemas.openxmlformats.org/officeDocument/2006/relationships/image" Target="../media/image3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2.xml"/><Relationship Id="rId4" Type="http://schemas.openxmlformats.org/officeDocument/2006/relationships/image" Target="../media/image35.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23.xml"/><Relationship Id="rId5" Type="http://schemas.openxmlformats.org/officeDocument/2006/relationships/image" Target="../media/image41.tiff"/><Relationship Id="rId4" Type="http://schemas.openxmlformats.org/officeDocument/2006/relationships/image" Target="../media/image40.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jpeg"/><Relationship Id="rId1" Type="http://schemas.openxmlformats.org/officeDocument/2006/relationships/slideLayout" Target="../slideLayouts/slideLayout23.xml"/><Relationship Id="rId5" Type="http://schemas.openxmlformats.org/officeDocument/2006/relationships/image" Target="../media/image48.tiff"/><Relationship Id="rId4" Type="http://schemas.openxmlformats.org/officeDocument/2006/relationships/image" Target="../media/image47.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23.xml"/><Relationship Id="rId5" Type="http://schemas.openxmlformats.org/officeDocument/2006/relationships/image" Target="../media/image52.tiff"/><Relationship Id="rId4" Type="http://schemas.openxmlformats.org/officeDocument/2006/relationships/image" Target="../media/image51.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23.xml"/><Relationship Id="rId4" Type="http://schemas.openxmlformats.org/officeDocument/2006/relationships/image" Target="../media/image55.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tiff"/><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tiff"/><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f"/><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63.jpeg"/><Relationship Id="rId4" Type="http://schemas.openxmlformats.org/officeDocument/2006/relationships/hyperlink" Target="http://www.elsevier.com/termsandcondition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65.tiff"/><Relationship Id="rId4" Type="http://schemas.openxmlformats.org/officeDocument/2006/relationships/hyperlink" Target="http://www.elsevier.com/termsandcondition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7.tiff"/><Relationship Id="rId4" Type="http://schemas.openxmlformats.org/officeDocument/2006/relationships/image" Target="../media/image6.tiff"/></Relationships>
</file>

<file path=ppt/slides/_rels/slide40.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tiff"/><Relationship Id="rId1" Type="http://schemas.openxmlformats.org/officeDocument/2006/relationships/slideLayout" Target="../slideLayouts/slideLayout22.xml"/><Relationship Id="rId4" Type="http://schemas.openxmlformats.org/officeDocument/2006/relationships/image" Target="../media/image68.tiff"/></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63.jpeg"/><Relationship Id="rId4" Type="http://schemas.openxmlformats.org/officeDocument/2006/relationships/hyperlink" Target="http://www.elsevier.com/termsandcondition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63.jpeg"/><Relationship Id="rId4" Type="http://schemas.openxmlformats.org/officeDocument/2006/relationships/hyperlink" Target="http://www.elsevier.com/termsandcondition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63.jpeg"/><Relationship Id="rId4" Type="http://schemas.openxmlformats.org/officeDocument/2006/relationships/hyperlink" Target="http://www.elsevier.com/termsandcondition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2.tiff"/><Relationship Id="rId1" Type="http://schemas.openxmlformats.org/officeDocument/2006/relationships/slideLayout" Target="../slideLayouts/slideLayout22.xml"/><Relationship Id="rId4" Type="http://schemas.openxmlformats.org/officeDocument/2006/relationships/image" Target="../media/image74.tiff"/></Relationships>
</file>

<file path=ppt/slides/_rels/slide45.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803899" y="365125"/>
            <a:ext cx="6153637" cy="1325563"/>
          </a:xfrm>
        </p:spPr>
        <p:txBody>
          <a:bodyPr>
            <a:noAutofit/>
          </a:bodyPr>
          <a:lstStyle/>
          <a:p>
            <a:pPr algn="ctr"/>
            <a:r>
              <a:rPr lang="en-US" sz="3200" b="1" dirty="0">
                <a:solidFill>
                  <a:schemeClr val="accent6"/>
                </a:solidFill>
              </a:rPr>
              <a:t>Key Papers for Thoracic Surgeons</a:t>
            </a:r>
            <a:endParaRPr lang="en-US" sz="1800" b="1" dirty="0"/>
          </a:p>
        </p:txBody>
      </p:sp>
      <p:sp>
        <p:nvSpPr>
          <p:cNvPr id="8" name="Subtitle 2">
            <a:extLst>
              <a:ext uri="{FF2B5EF4-FFF2-40B4-BE49-F238E27FC236}">
                <a16:creationId xmlns:a16="http://schemas.microsoft.com/office/drawing/2014/main" id="{CBA791E2-F8B8-D34F-8B6E-ECB725E4C322}"/>
              </a:ext>
            </a:extLst>
          </p:cNvPr>
          <p:cNvSpPr txBox="1">
            <a:spLocks/>
          </p:cNvSpPr>
          <p:nvPr/>
        </p:nvSpPr>
        <p:spPr>
          <a:xfrm>
            <a:off x="8590909" y="2194871"/>
            <a:ext cx="3366628" cy="320988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panose="020B0604020202020204" pitchFamily="34" charset="0"/>
              <a:buNone/>
              <a:defRPr sz="1800" kern="1200">
                <a:solidFill>
                  <a:schemeClr val="bg1"/>
                </a:solidFill>
                <a:latin typeface="Verdana"/>
                <a:ea typeface="+mn-ea"/>
                <a:cs typeface="+mn-cs"/>
              </a:defRPr>
            </a:lvl1pPr>
            <a:lvl2pPr marL="457200" indent="0" algn="ctr" defTabSz="457200" rtl="0" eaLnBrk="1" latinLnBrk="0" hangingPunct="1">
              <a:spcBef>
                <a:spcPct val="20000"/>
              </a:spcBef>
              <a:buFont typeface="Arial"/>
              <a:buNone/>
              <a:defRPr sz="2800" kern="1200">
                <a:solidFill>
                  <a:schemeClr val="bg1"/>
                </a:solidFill>
                <a:latin typeface="Verdana"/>
                <a:ea typeface="+mn-ea"/>
                <a:cs typeface="+mn-cs"/>
              </a:defRPr>
            </a:lvl2pPr>
            <a:lvl3pPr marL="914400" indent="0" algn="ctr" defTabSz="457200" rtl="0" eaLnBrk="1" latinLnBrk="0" hangingPunct="1">
              <a:spcBef>
                <a:spcPct val="20000"/>
              </a:spcBef>
              <a:buFont typeface="Arial"/>
              <a:buNone/>
              <a:defRPr sz="2400" kern="1200">
                <a:solidFill>
                  <a:schemeClr val="bg1"/>
                </a:solidFill>
                <a:latin typeface="Verdana"/>
                <a:ea typeface="+mn-ea"/>
                <a:cs typeface="+mn-cs"/>
              </a:defRPr>
            </a:lvl3pPr>
            <a:lvl4pPr marL="1371600" indent="0" algn="ctr" defTabSz="457200" rtl="0" eaLnBrk="1" latinLnBrk="0" hangingPunct="1">
              <a:spcBef>
                <a:spcPct val="20000"/>
              </a:spcBef>
              <a:buFont typeface="Arial"/>
              <a:buNone/>
              <a:defRPr sz="2000" kern="1200">
                <a:solidFill>
                  <a:schemeClr val="bg1"/>
                </a:solidFill>
                <a:latin typeface="Verdana"/>
                <a:ea typeface="+mn-ea"/>
                <a:cs typeface="+mn-cs"/>
              </a:defRPr>
            </a:lvl4pPr>
            <a:lvl5pPr marL="1828800" indent="0" algn="ctr" defTabSz="457200" rtl="0" eaLnBrk="1" latinLnBrk="0" hangingPunct="1">
              <a:spcBef>
                <a:spcPct val="20000"/>
              </a:spcBef>
              <a:buFont typeface="Arial"/>
              <a:buNone/>
              <a:defRPr sz="2000" kern="1200">
                <a:solidFill>
                  <a:schemeClr val="bg1"/>
                </a:solidFill>
                <a:latin typeface="Verdana"/>
                <a:ea typeface="+mn-ea"/>
                <a:cs typeface="+mn-cs"/>
              </a:defRPr>
            </a:lvl5pPr>
            <a:lvl6pPr marL="2286000" indent="0" algn="ctr"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solidFill>
                <a:latin typeface="+mn-lt"/>
                <a:ea typeface="+mn-ea"/>
                <a:cs typeface="+mn-cs"/>
              </a:defRPr>
            </a:lvl9pPr>
          </a:lstStyle>
          <a:p>
            <a:r>
              <a:rPr lang="en-US" sz="2400" dirty="0"/>
              <a:t>March 9, 2019</a:t>
            </a:r>
          </a:p>
          <a:p>
            <a:endParaRPr lang="en-US" sz="2400" dirty="0"/>
          </a:p>
          <a:p>
            <a:r>
              <a:rPr lang="en-US" sz="2400" dirty="0"/>
              <a:t>General Thoracic Surgical Club</a:t>
            </a:r>
          </a:p>
          <a:p>
            <a:endParaRPr lang="en-US" sz="2400" dirty="0"/>
          </a:p>
          <a:p>
            <a:r>
              <a:rPr lang="en-US" sz="2400" dirty="0"/>
              <a:t>Linda W. Martin, MD, MPH</a:t>
            </a:r>
          </a:p>
        </p:txBody>
      </p:sp>
      <p:pic>
        <p:nvPicPr>
          <p:cNvPr id="2" name="Picture 1">
            <a:extLst>
              <a:ext uri="{FF2B5EF4-FFF2-40B4-BE49-F238E27FC236}">
                <a16:creationId xmlns:a16="http://schemas.microsoft.com/office/drawing/2014/main" id="{0C3F052A-5D68-6A46-898E-6ADFC0C62813}"/>
              </a:ext>
            </a:extLst>
          </p:cNvPr>
          <p:cNvPicPr>
            <a:picLocks noChangeAspect="1"/>
          </p:cNvPicPr>
          <p:nvPr/>
        </p:nvPicPr>
        <p:blipFill>
          <a:blip r:embed="rId3"/>
          <a:stretch>
            <a:fillRect/>
          </a:stretch>
        </p:blipFill>
        <p:spPr>
          <a:xfrm>
            <a:off x="5507248" y="1910037"/>
            <a:ext cx="3383101" cy="3946485"/>
          </a:xfrm>
          <a:prstGeom prst="rect">
            <a:avLst/>
          </a:prstGeom>
        </p:spPr>
      </p:pic>
    </p:spTree>
    <p:extLst>
      <p:ext uri="{BB962C8B-B14F-4D97-AF65-F5344CB8AC3E}">
        <p14:creationId xmlns:p14="http://schemas.microsoft.com/office/powerpoint/2010/main" val="4266054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928CE3-6A0A-0A4A-97D6-FB106F8BD2C2}"/>
              </a:ext>
            </a:extLst>
          </p:cNvPr>
          <p:cNvPicPr>
            <a:picLocks noChangeAspect="1"/>
          </p:cNvPicPr>
          <p:nvPr/>
        </p:nvPicPr>
        <p:blipFill>
          <a:blip r:embed="rId2"/>
          <a:stretch>
            <a:fillRect/>
          </a:stretch>
        </p:blipFill>
        <p:spPr>
          <a:xfrm>
            <a:off x="0" y="-241300"/>
            <a:ext cx="7302500" cy="3530600"/>
          </a:xfrm>
          <a:prstGeom prst="rect">
            <a:avLst/>
          </a:prstGeom>
        </p:spPr>
      </p:pic>
      <p:pic>
        <p:nvPicPr>
          <p:cNvPr id="3" name="Picture 2">
            <a:extLst>
              <a:ext uri="{FF2B5EF4-FFF2-40B4-BE49-F238E27FC236}">
                <a16:creationId xmlns:a16="http://schemas.microsoft.com/office/drawing/2014/main" id="{C00FDF88-1592-B34A-9FE6-23F36AEF0A55}"/>
              </a:ext>
            </a:extLst>
          </p:cNvPr>
          <p:cNvPicPr>
            <a:picLocks noChangeAspect="1"/>
          </p:cNvPicPr>
          <p:nvPr/>
        </p:nvPicPr>
        <p:blipFill>
          <a:blip r:embed="rId3"/>
          <a:stretch>
            <a:fillRect/>
          </a:stretch>
        </p:blipFill>
        <p:spPr>
          <a:xfrm>
            <a:off x="4991100" y="1524000"/>
            <a:ext cx="7200900" cy="5334000"/>
          </a:xfrm>
          <a:prstGeom prst="rect">
            <a:avLst/>
          </a:prstGeom>
        </p:spPr>
      </p:pic>
      <p:sp>
        <p:nvSpPr>
          <p:cNvPr id="4" name="TextBox 3">
            <a:extLst>
              <a:ext uri="{FF2B5EF4-FFF2-40B4-BE49-F238E27FC236}">
                <a16:creationId xmlns:a16="http://schemas.microsoft.com/office/drawing/2014/main" id="{9D6FDB20-8D89-9E4D-910F-F297BB982E75}"/>
              </a:ext>
            </a:extLst>
          </p:cNvPr>
          <p:cNvSpPr txBox="1"/>
          <p:nvPr/>
        </p:nvSpPr>
        <p:spPr>
          <a:xfrm>
            <a:off x="359228" y="3902529"/>
            <a:ext cx="2334985" cy="923330"/>
          </a:xfrm>
          <a:prstGeom prst="rect">
            <a:avLst/>
          </a:prstGeom>
          <a:noFill/>
        </p:spPr>
        <p:txBody>
          <a:bodyPr wrap="square" rtlCol="0">
            <a:spAutoFit/>
          </a:bodyPr>
          <a:lstStyle/>
          <a:p>
            <a:r>
              <a:rPr lang="en-US" dirty="0" err="1"/>
              <a:t>Epub</a:t>
            </a:r>
            <a:r>
              <a:rPr lang="en-US" dirty="0"/>
              <a:t> 9/2018, print Dec 2018</a:t>
            </a:r>
          </a:p>
          <a:p>
            <a:endParaRPr lang="en-US" dirty="0"/>
          </a:p>
        </p:txBody>
      </p:sp>
      <p:sp>
        <p:nvSpPr>
          <p:cNvPr id="5" name="Oval 4">
            <a:extLst>
              <a:ext uri="{FF2B5EF4-FFF2-40B4-BE49-F238E27FC236}">
                <a16:creationId xmlns:a16="http://schemas.microsoft.com/office/drawing/2014/main" id="{DCAC4A19-3024-9649-A361-625417063BBC}"/>
              </a:ext>
            </a:extLst>
          </p:cNvPr>
          <p:cNvSpPr/>
          <p:nvPr/>
        </p:nvSpPr>
        <p:spPr>
          <a:xfrm>
            <a:off x="5003800" y="2438400"/>
            <a:ext cx="571500" cy="355600"/>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638E509-5604-C74A-905F-620AE0C98458}"/>
              </a:ext>
            </a:extLst>
          </p:cNvPr>
          <p:cNvSpPr/>
          <p:nvPr/>
        </p:nvSpPr>
        <p:spPr>
          <a:xfrm>
            <a:off x="5969000" y="2616200"/>
            <a:ext cx="571500" cy="355600"/>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5555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AAD1E5-5FDF-BE49-98D7-C72A2D37967A}"/>
              </a:ext>
            </a:extLst>
          </p:cNvPr>
          <p:cNvSpPr txBox="1"/>
          <p:nvPr/>
        </p:nvSpPr>
        <p:spPr>
          <a:xfrm>
            <a:off x="375557" y="5780314"/>
            <a:ext cx="2008414" cy="369332"/>
          </a:xfrm>
          <a:prstGeom prst="rect">
            <a:avLst/>
          </a:prstGeom>
          <a:noFill/>
        </p:spPr>
        <p:txBody>
          <a:bodyPr wrap="square" rtlCol="0">
            <a:spAutoFit/>
          </a:bodyPr>
          <a:lstStyle/>
          <a:p>
            <a:r>
              <a:rPr lang="en-US" dirty="0"/>
              <a:t>105 citations</a:t>
            </a:r>
          </a:p>
        </p:txBody>
      </p:sp>
      <p:pic>
        <p:nvPicPr>
          <p:cNvPr id="4" name="Picture 3">
            <a:extLst>
              <a:ext uri="{FF2B5EF4-FFF2-40B4-BE49-F238E27FC236}">
                <a16:creationId xmlns:a16="http://schemas.microsoft.com/office/drawing/2014/main" id="{A6FACA55-1A91-6546-AA10-03625A658925}"/>
              </a:ext>
            </a:extLst>
          </p:cNvPr>
          <p:cNvPicPr>
            <a:picLocks noChangeAspect="1"/>
          </p:cNvPicPr>
          <p:nvPr/>
        </p:nvPicPr>
        <p:blipFill>
          <a:blip r:embed="rId2"/>
          <a:stretch>
            <a:fillRect/>
          </a:stretch>
        </p:blipFill>
        <p:spPr>
          <a:xfrm>
            <a:off x="2163535" y="0"/>
            <a:ext cx="7734300" cy="4787900"/>
          </a:xfrm>
          <a:prstGeom prst="rect">
            <a:avLst/>
          </a:prstGeom>
        </p:spPr>
      </p:pic>
      <p:pic>
        <p:nvPicPr>
          <p:cNvPr id="5" name="Picture 4">
            <a:extLst>
              <a:ext uri="{FF2B5EF4-FFF2-40B4-BE49-F238E27FC236}">
                <a16:creationId xmlns:a16="http://schemas.microsoft.com/office/drawing/2014/main" id="{0BC328D0-4E04-A244-8086-654F5101F012}"/>
              </a:ext>
            </a:extLst>
          </p:cNvPr>
          <p:cNvPicPr>
            <a:picLocks noChangeAspect="1"/>
          </p:cNvPicPr>
          <p:nvPr/>
        </p:nvPicPr>
        <p:blipFill>
          <a:blip r:embed="rId3"/>
          <a:stretch>
            <a:fillRect/>
          </a:stretch>
        </p:blipFill>
        <p:spPr>
          <a:xfrm>
            <a:off x="2317750" y="4780645"/>
            <a:ext cx="7556500" cy="1803400"/>
          </a:xfrm>
          <a:prstGeom prst="rect">
            <a:avLst/>
          </a:prstGeom>
        </p:spPr>
      </p:pic>
      <p:sp>
        <p:nvSpPr>
          <p:cNvPr id="6" name="TextBox 5">
            <a:extLst>
              <a:ext uri="{FF2B5EF4-FFF2-40B4-BE49-F238E27FC236}">
                <a16:creationId xmlns:a16="http://schemas.microsoft.com/office/drawing/2014/main" id="{160A2B13-BAD0-5B42-BEDB-F4E5DFBFCD64}"/>
              </a:ext>
            </a:extLst>
          </p:cNvPr>
          <p:cNvSpPr txBox="1"/>
          <p:nvPr/>
        </p:nvSpPr>
        <p:spPr>
          <a:xfrm>
            <a:off x="244931" y="5127173"/>
            <a:ext cx="1518557" cy="400110"/>
          </a:xfrm>
          <a:prstGeom prst="rect">
            <a:avLst/>
          </a:prstGeom>
          <a:noFill/>
        </p:spPr>
        <p:txBody>
          <a:bodyPr wrap="square" rtlCol="0">
            <a:spAutoFit/>
          </a:bodyPr>
          <a:lstStyle/>
          <a:p>
            <a:pPr algn="ctr"/>
            <a:r>
              <a:rPr lang="en-US" sz="2000" dirty="0"/>
              <a:t>April 2018</a:t>
            </a:r>
          </a:p>
        </p:txBody>
      </p:sp>
      <p:sp>
        <p:nvSpPr>
          <p:cNvPr id="7" name="Oval 6">
            <a:extLst>
              <a:ext uri="{FF2B5EF4-FFF2-40B4-BE49-F238E27FC236}">
                <a16:creationId xmlns:a16="http://schemas.microsoft.com/office/drawing/2014/main" id="{2E4A5B52-2316-7546-A577-F262ABD40752}"/>
              </a:ext>
            </a:extLst>
          </p:cNvPr>
          <p:cNvSpPr/>
          <p:nvPr/>
        </p:nvSpPr>
        <p:spPr>
          <a:xfrm>
            <a:off x="6438900" y="5171683"/>
            <a:ext cx="571500" cy="355600"/>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2245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nejm.org/na101/home/literatum/publisher/mms/journals/content/nejm/2018/nejm_2018.379.issue-22/nejmicm1806493/20181123/images/img_large/nejmicm1806493_f1.jpeg">
            <a:extLst>
              <a:ext uri="{FF2B5EF4-FFF2-40B4-BE49-F238E27FC236}">
                <a16:creationId xmlns:a16="http://schemas.microsoft.com/office/drawing/2014/main" id="{0922EFC8-3C8E-7D46-ADA6-54EADA2186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315"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E66C7E3-1620-E040-A89F-41BA1703D19F}"/>
              </a:ext>
            </a:extLst>
          </p:cNvPr>
          <p:cNvSpPr/>
          <p:nvPr/>
        </p:nvSpPr>
        <p:spPr>
          <a:xfrm>
            <a:off x="2307766" y="3261246"/>
            <a:ext cx="2237016" cy="830997"/>
          </a:xfrm>
          <a:prstGeom prst="rect">
            <a:avLst/>
          </a:prstGeom>
        </p:spPr>
        <p:txBody>
          <a:bodyPr wrap="square">
            <a:spAutoFit/>
          </a:bodyPr>
          <a:lstStyle/>
          <a:p>
            <a:pPr algn="ctr"/>
            <a:r>
              <a:rPr lang="en-US" sz="1600" dirty="0">
                <a:hlinkClick r:id="rId4"/>
              </a:rPr>
              <a:t>November 29, 2018</a:t>
            </a:r>
            <a:br>
              <a:rPr lang="en-US" sz="1600" dirty="0"/>
            </a:br>
            <a:r>
              <a:rPr lang="en-US" sz="1600" dirty="0"/>
              <a:t>N </a:t>
            </a:r>
            <a:r>
              <a:rPr lang="en-US" sz="1600" dirty="0" err="1"/>
              <a:t>Engl</a:t>
            </a:r>
            <a:r>
              <a:rPr lang="en-US" sz="1600" dirty="0"/>
              <a:t> J Med 2018; 379:2151</a:t>
            </a:r>
          </a:p>
        </p:txBody>
      </p:sp>
      <p:pic>
        <p:nvPicPr>
          <p:cNvPr id="7" name="Picture 6">
            <a:extLst>
              <a:ext uri="{FF2B5EF4-FFF2-40B4-BE49-F238E27FC236}">
                <a16:creationId xmlns:a16="http://schemas.microsoft.com/office/drawing/2014/main" id="{4C82448B-A26D-2E4F-90AD-EC37E79737A6}"/>
              </a:ext>
            </a:extLst>
          </p:cNvPr>
          <p:cNvPicPr>
            <a:picLocks noChangeAspect="1"/>
          </p:cNvPicPr>
          <p:nvPr/>
        </p:nvPicPr>
        <p:blipFill>
          <a:blip r:embed="rId5"/>
          <a:stretch>
            <a:fillRect/>
          </a:stretch>
        </p:blipFill>
        <p:spPr>
          <a:xfrm>
            <a:off x="1508577" y="1952171"/>
            <a:ext cx="3833512" cy="1280887"/>
          </a:xfrm>
          <a:prstGeom prst="rect">
            <a:avLst/>
          </a:prstGeom>
        </p:spPr>
      </p:pic>
    </p:spTree>
    <p:extLst>
      <p:ext uri="{BB962C8B-B14F-4D97-AF65-F5344CB8AC3E}">
        <p14:creationId xmlns:p14="http://schemas.microsoft.com/office/powerpoint/2010/main" val="1775049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D5C082-B38B-E942-86FF-74893C81F9AB}"/>
              </a:ext>
            </a:extLst>
          </p:cNvPr>
          <p:cNvPicPr>
            <a:picLocks noChangeAspect="1"/>
          </p:cNvPicPr>
          <p:nvPr/>
        </p:nvPicPr>
        <p:blipFill>
          <a:blip r:embed="rId2"/>
          <a:stretch>
            <a:fillRect/>
          </a:stretch>
        </p:blipFill>
        <p:spPr>
          <a:xfrm>
            <a:off x="0" y="0"/>
            <a:ext cx="12192000" cy="1503620"/>
          </a:xfrm>
          <a:prstGeom prst="rect">
            <a:avLst/>
          </a:prstGeom>
        </p:spPr>
      </p:pic>
      <p:sp>
        <p:nvSpPr>
          <p:cNvPr id="4" name="Rectangle 3">
            <a:extLst>
              <a:ext uri="{FF2B5EF4-FFF2-40B4-BE49-F238E27FC236}">
                <a16:creationId xmlns:a16="http://schemas.microsoft.com/office/drawing/2014/main" id="{14621D21-60AB-8642-9888-223423DF4CAC}"/>
              </a:ext>
            </a:extLst>
          </p:cNvPr>
          <p:cNvSpPr/>
          <p:nvPr/>
        </p:nvSpPr>
        <p:spPr>
          <a:xfrm>
            <a:off x="174171" y="1503620"/>
            <a:ext cx="6096000" cy="923330"/>
          </a:xfrm>
          <a:prstGeom prst="rect">
            <a:avLst/>
          </a:prstGeom>
        </p:spPr>
        <p:txBody>
          <a:bodyPr>
            <a:spAutoFit/>
          </a:bodyPr>
          <a:lstStyle/>
          <a:p>
            <a:r>
              <a:rPr lang="en-US" dirty="0">
                <a:hlinkClick r:id="rId3"/>
              </a:rPr>
              <a:t>November 15, 2018</a:t>
            </a:r>
            <a:br>
              <a:rPr lang="en-US" dirty="0"/>
            </a:br>
            <a:r>
              <a:rPr lang="en-US" dirty="0"/>
              <a:t>N </a:t>
            </a:r>
            <a:r>
              <a:rPr lang="en-US" dirty="0" err="1"/>
              <a:t>Engl</a:t>
            </a:r>
            <a:r>
              <a:rPr lang="en-US" dirty="0"/>
              <a:t> J Med 2018; 379:1895-1904</a:t>
            </a:r>
            <a:br>
              <a:rPr lang="en-US" dirty="0"/>
            </a:br>
            <a:r>
              <a:rPr lang="en-US" dirty="0"/>
              <a:t>DOI: 10.1056/NEJMoa1806395</a:t>
            </a:r>
          </a:p>
        </p:txBody>
      </p:sp>
      <p:pic>
        <p:nvPicPr>
          <p:cNvPr id="5" name="Picture 4">
            <a:extLst>
              <a:ext uri="{FF2B5EF4-FFF2-40B4-BE49-F238E27FC236}">
                <a16:creationId xmlns:a16="http://schemas.microsoft.com/office/drawing/2014/main" id="{0457E17E-8AF6-8547-A758-829976E5316B}"/>
              </a:ext>
            </a:extLst>
          </p:cNvPr>
          <p:cNvPicPr>
            <a:picLocks noChangeAspect="1"/>
          </p:cNvPicPr>
          <p:nvPr/>
        </p:nvPicPr>
        <p:blipFill>
          <a:blip r:embed="rId4"/>
          <a:stretch>
            <a:fillRect/>
          </a:stretch>
        </p:blipFill>
        <p:spPr>
          <a:xfrm>
            <a:off x="4729843" y="1503620"/>
            <a:ext cx="6928757" cy="3807208"/>
          </a:xfrm>
          <a:prstGeom prst="rect">
            <a:avLst/>
          </a:prstGeom>
        </p:spPr>
      </p:pic>
      <p:pic>
        <p:nvPicPr>
          <p:cNvPr id="6" name="Picture 5">
            <a:extLst>
              <a:ext uri="{FF2B5EF4-FFF2-40B4-BE49-F238E27FC236}">
                <a16:creationId xmlns:a16="http://schemas.microsoft.com/office/drawing/2014/main" id="{024E6012-3C53-004F-9F07-148755BC35C1}"/>
              </a:ext>
            </a:extLst>
          </p:cNvPr>
          <p:cNvPicPr>
            <a:picLocks noChangeAspect="1"/>
          </p:cNvPicPr>
          <p:nvPr/>
        </p:nvPicPr>
        <p:blipFill>
          <a:blip r:embed="rId5"/>
          <a:stretch>
            <a:fillRect/>
          </a:stretch>
        </p:blipFill>
        <p:spPr>
          <a:xfrm>
            <a:off x="4729842" y="5434726"/>
            <a:ext cx="7462157" cy="1379722"/>
          </a:xfrm>
          <a:prstGeom prst="rect">
            <a:avLst/>
          </a:prstGeom>
        </p:spPr>
      </p:pic>
      <p:sp>
        <p:nvSpPr>
          <p:cNvPr id="7" name="Oval 6">
            <a:extLst>
              <a:ext uri="{FF2B5EF4-FFF2-40B4-BE49-F238E27FC236}">
                <a16:creationId xmlns:a16="http://schemas.microsoft.com/office/drawing/2014/main" id="{88984C15-BAE3-404F-B332-FB548AFAFBBE}"/>
              </a:ext>
            </a:extLst>
          </p:cNvPr>
          <p:cNvSpPr/>
          <p:nvPr/>
        </p:nvSpPr>
        <p:spPr>
          <a:xfrm>
            <a:off x="7889420" y="4686300"/>
            <a:ext cx="2156280" cy="457200"/>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9230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15E02202-1113-2E44-912E-5A864F2A2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6056" y="6447585"/>
            <a:ext cx="2255184" cy="3487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a:extLst>
              <a:ext uri="{FF2B5EF4-FFF2-40B4-BE49-F238E27FC236}">
                <a16:creationId xmlns:a16="http://schemas.microsoft.com/office/drawing/2014/main" id="{3A3FAB99-995D-B64B-BFAE-87316A4174D2}"/>
              </a:ext>
            </a:extLst>
          </p:cNvPr>
          <p:cNvSpPr>
            <a:spLocks noGrp="1" noChangeArrowheads="1"/>
          </p:cNvSpPr>
          <p:nvPr>
            <p:ph type="title"/>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2006" rIns="0" bIns="0" numCol="1" anchor="ctr" anchorCtr="0" compatLnSpc="1">
            <a:prstTxWarp prst="textNoShape">
              <a:avLst/>
            </a:prstTxWarp>
          </a:bodyPr>
          <a:lstStyle/>
          <a:p>
            <a:pPr algn="l">
              <a:tabLst>
                <a:tab pos="638769" algn="l"/>
                <a:tab pos="1277539" algn="l"/>
                <a:tab pos="1916308" algn="l"/>
                <a:tab pos="2555077" algn="l"/>
                <a:tab pos="3193847" algn="l"/>
                <a:tab pos="3832616" algn="l"/>
                <a:tab pos="4471386" algn="l"/>
                <a:tab pos="5110155" algn="l"/>
                <a:tab pos="5748924" algn="l"/>
              </a:tabLst>
            </a:pPr>
            <a:r>
              <a:rPr lang="en-US" altLang="en-US" sz="1059" b="1">
                <a:ea typeface="Arial Unicode MS" panose="020B0604020202020204" pitchFamily="34" charset="-128"/>
                <a:cs typeface="Arial Unicode MS" panose="020B0604020202020204" pitchFamily="34" charset="-128"/>
              </a:rPr>
              <a:t>PT Ramirez et al. N Engl J Med 2018;379:1895-1904.</a:t>
            </a:r>
          </a:p>
        </p:txBody>
      </p:sp>
      <p:pic>
        <p:nvPicPr>
          <p:cNvPr id="3075" name="Picture 3">
            <a:extLst>
              <a:ext uri="{FF2B5EF4-FFF2-40B4-BE49-F238E27FC236}">
                <a16:creationId xmlns:a16="http://schemas.microsoft.com/office/drawing/2014/main" id="{70CE615E-5A29-2246-8E55-EBF303F57C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210"/>
          <a:stretch/>
        </p:blipFill>
        <p:spPr bwMode="auto">
          <a:xfrm>
            <a:off x="1695649" y="787400"/>
            <a:ext cx="9799419" cy="5641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AutoShape 4">
            <a:extLst>
              <a:ext uri="{FF2B5EF4-FFF2-40B4-BE49-F238E27FC236}">
                <a16:creationId xmlns:a16="http://schemas.microsoft.com/office/drawing/2014/main" id="{A21ECDE1-F004-9F40-B447-15FE2947FFAD}"/>
              </a:ext>
            </a:extLst>
          </p:cNvPr>
          <p:cNvSpPr>
            <a:spLocks noChangeArrowheads="1"/>
          </p:cNvSpPr>
          <p:nvPr/>
        </p:nvSpPr>
        <p:spPr bwMode="auto">
          <a:xfrm>
            <a:off x="2061883" y="292754"/>
            <a:ext cx="8068235"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9pPr>
          </a:lstStyle>
          <a:p>
            <a:pPr algn="ctr" defTabSz="403433" fontAlgn="base">
              <a:lnSpc>
                <a:spcPct val="97000"/>
              </a:lnSpc>
              <a:spcBef>
                <a:spcPct val="0"/>
              </a:spcBef>
              <a:spcAft>
                <a:spcPct val="0"/>
              </a:spcAft>
              <a:buClr>
                <a:srgbClr val="000000"/>
              </a:buClr>
              <a:buSzPct val="100000"/>
              <a:tabLst>
                <a:tab pos="638769" algn="l"/>
                <a:tab pos="1277539" algn="l"/>
                <a:tab pos="1916308" algn="l"/>
                <a:tab pos="2555077" algn="l"/>
                <a:tab pos="3193847" algn="l"/>
                <a:tab pos="3832616" algn="l"/>
                <a:tab pos="4471386" algn="l"/>
                <a:tab pos="5110155" algn="l"/>
                <a:tab pos="5748924" algn="l"/>
                <a:tab pos="6387694" algn="l"/>
                <a:tab pos="7026463" algn="l"/>
                <a:tab pos="7665232" algn="l"/>
              </a:tabLst>
            </a:pPr>
            <a:r>
              <a:rPr lang="en-US" altLang="en-US" sz="2118" b="1">
                <a:ea typeface="Arial Unicode MS" panose="020B0604020202020204" pitchFamily="34" charset="-128"/>
                <a:cs typeface="Arial Unicode MS" panose="020B0604020202020204" pitchFamily="34" charset="-128"/>
              </a:rPr>
              <a:t>Estimates of Disease-free Survival.</a:t>
            </a:r>
          </a:p>
        </p:txBody>
      </p:sp>
    </p:spTree>
    <p:extLst>
      <p:ext uri="{BB962C8B-B14F-4D97-AF65-F5344CB8AC3E}">
        <p14:creationId xmlns:p14="http://schemas.microsoft.com/office/powerpoint/2010/main" val="20129966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83DA1-4D66-1545-ABEF-99B86E750315}"/>
              </a:ext>
            </a:extLst>
          </p:cNvPr>
          <p:cNvSpPr>
            <a:spLocks noGrp="1"/>
          </p:cNvSpPr>
          <p:nvPr>
            <p:ph type="title"/>
          </p:nvPr>
        </p:nvSpPr>
        <p:spPr>
          <a:xfrm>
            <a:off x="838200" y="2384425"/>
            <a:ext cx="10515600" cy="1325563"/>
          </a:xfrm>
        </p:spPr>
        <p:txBody>
          <a:bodyPr/>
          <a:lstStyle/>
          <a:p>
            <a:pPr algn="ctr"/>
            <a:r>
              <a:rPr lang="en-US" b="1" dirty="0"/>
              <a:t>JAMA Surgery</a:t>
            </a:r>
          </a:p>
        </p:txBody>
      </p:sp>
    </p:spTree>
    <p:extLst>
      <p:ext uri="{BB962C8B-B14F-4D97-AF65-F5344CB8AC3E}">
        <p14:creationId xmlns:p14="http://schemas.microsoft.com/office/powerpoint/2010/main" val="2962077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C871E1E-2C12-4042-A2FB-310A3AA8A2E9}"/>
              </a:ext>
            </a:extLst>
          </p:cNvPr>
          <p:cNvSpPr>
            <a:spLocks noGrp="1"/>
          </p:cNvSpPr>
          <p:nvPr>
            <p:ph idx="4294967295"/>
          </p:nvPr>
        </p:nvSpPr>
        <p:spPr>
          <a:xfrm>
            <a:off x="0" y="2946400"/>
            <a:ext cx="10972800" cy="3243263"/>
          </a:xfrm>
        </p:spPr>
        <p:txBody>
          <a:bodyPr/>
          <a:lstStyle/>
          <a:p>
            <a:r>
              <a:rPr lang="en-US" dirty="0"/>
              <a:t>Path CR rate unknown after SBRT</a:t>
            </a:r>
          </a:p>
          <a:p>
            <a:r>
              <a:rPr lang="en-US" dirty="0"/>
              <a:t>Phase II single arm study, T1-2N0</a:t>
            </a:r>
          </a:p>
          <a:p>
            <a:r>
              <a:rPr lang="en-US" dirty="0"/>
              <a:t>Neoadjuvant SABR then wedge or lobe 10 weeks later</a:t>
            </a:r>
          </a:p>
        </p:txBody>
      </p:sp>
      <p:pic>
        <p:nvPicPr>
          <p:cNvPr id="3" name="Picture 2">
            <a:extLst>
              <a:ext uri="{FF2B5EF4-FFF2-40B4-BE49-F238E27FC236}">
                <a16:creationId xmlns:a16="http://schemas.microsoft.com/office/drawing/2014/main" id="{FB9D42E3-B509-8A4A-A174-DBD943BD14B8}"/>
              </a:ext>
            </a:extLst>
          </p:cNvPr>
          <p:cNvPicPr>
            <a:picLocks noChangeAspect="1"/>
          </p:cNvPicPr>
          <p:nvPr/>
        </p:nvPicPr>
        <p:blipFill>
          <a:blip r:embed="rId2"/>
          <a:stretch>
            <a:fillRect/>
          </a:stretch>
        </p:blipFill>
        <p:spPr>
          <a:xfrm>
            <a:off x="103332" y="0"/>
            <a:ext cx="9131300" cy="2882900"/>
          </a:xfrm>
          <a:prstGeom prst="rect">
            <a:avLst/>
          </a:prstGeom>
        </p:spPr>
      </p:pic>
      <p:pic>
        <p:nvPicPr>
          <p:cNvPr id="4" name="Picture 3">
            <a:extLst>
              <a:ext uri="{FF2B5EF4-FFF2-40B4-BE49-F238E27FC236}">
                <a16:creationId xmlns:a16="http://schemas.microsoft.com/office/drawing/2014/main" id="{BCB9E5AB-D5D9-2540-8A22-463CB411D1A0}"/>
              </a:ext>
            </a:extLst>
          </p:cNvPr>
          <p:cNvPicPr>
            <a:picLocks noChangeAspect="1"/>
          </p:cNvPicPr>
          <p:nvPr/>
        </p:nvPicPr>
        <p:blipFill>
          <a:blip r:embed="rId3"/>
          <a:stretch>
            <a:fillRect/>
          </a:stretch>
        </p:blipFill>
        <p:spPr>
          <a:xfrm>
            <a:off x="8634846" y="1303166"/>
            <a:ext cx="3124200" cy="711200"/>
          </a:xfrm>
          <a:prstGeom prst="rect">
            <a:avLst/>
          </a:prstGeom>
        </p:spPr>
      </p:pic>
      <p:pic>
        <p:nvPicPr>
          <p:cNvPr id="7" name="Picture 6">
            <a:extLst>
              <a:ext uri="{FF2B5EF4-FFF2-40B4-BE49-F238E27FC236}">
                <a16:creationId xmlns:a16="http://schemas.microsoft.com/office/drawing/2014/main" id="{66391768-5E17-E34D-BFB2-A9081A98E924}"/>
              </a:ext>
            </a:extLst>
          </p:cNvPr>
          <p:cNvPicPr>
            <a:picLocks noChangeAspect="1"/>
          </p:cNvPicPr>
          <p:nvPr/>
        </p:nvPicPr>
        <p:blipFill>
          <a:blip r:embed="rId4"/>
          <a:stretch>
            <a:fillRect/>
          </a:stretch>
        </p:blipFill>
        <p:spPr>
          <a:xfrm>
            <a:off x="6076482" y="4317038"/>
            <a:ext cx="6015650" cy="2540962"/>
          </a:xfrm>
          <a:prstGeom prst="rect">
            <a:avLst/>
          </a:prstGeom>
        </p:spPr>
      </p:pic>
    </p:spTree>
    <p:extLst>
      <p:ext uri="{BB962C8B-B14F-4D97-AF65-F5344CB8AC3E}">
        <p14:creationId xmlns:p14="http://schemas.microsoft.com/office/powerpoint/2010/main" val="2573112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043EA4-C2B0-954D-BFB3-6B087ED01CFE}"/>
              </a:ext>
            </a:extLst>
          </p:cNvPr>
          <p:cNvPicPr>
            <a:picLocks noChangeAspect="1"/>
          </p:cNvPicPr>
          <p:nvPr/>
        </p:nvPicPr>
        <p:blipFill>
          <a:blip r:embed="rId2"/>
          <a:stretch>
            <a:fillRect/>
          </a:stretch>
        </p:blipFill>
        <p:spPr>
          <a:xfrm>
            <a:off x="1460500" y="2787650"/>
            <a:ext cx="9271000" cy="1282700"/>
          </a:xfrm>
          <a:prstGeom prst="rect">
            <a:avLst/>
          </a:prstGeom>
        </p:spPr>
      </p:pic>
    </p:spTree>
    <p:extLst>
      <p:ext uri="{BB962C8B-B14F-4D97-AF65-F5344CB8AC3E}">
        <p14:creationId xmlns:p14="http://schemas.microsoft.com/office/powerpoint/2010/main" val="4146715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03C459-A7D0-294E-B421-0D16D378635A}"/>
              </a:ext>
            </a:extLst>
          </p:cNvPr>
          <p:cNvPicPr>
            <a:picLocks noChangeAspect="1"/>
          </p:cNvPicPr>
          <p:nvPr/>
        </p:nvPicPr>
        <p:blipFill>
          <a:blip r:embed="rId2"/>
          <a:stretch>
            <a:fillRect/>
          </a:stretch>
        </p:blipFill>
        <p:spPr>
          <a:xfrm>
            <a:off x="3746500" y="1303166"/>
            <a:ext cx="4699000" cy="5041900"/>
          </a:xfrm>
          <a:prstGeom prst="rect">
            <a:avLst/>
          </a:prstGeom>
        </p:spPr>
      </p:pic>
    </p:spTree>
    <p:extLst>
      <p:ext uri="{BB962C8B-B14F-4D97-AF65-F5344CB8AC3E}">
        <p14:creationId xmlns:p14="http://schemas.microsoft.com/office/powerpoint/2010/main" val="3275913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DD1B01-3AF0-BB49-8FF2-8C56D8CEC95B}"/>
              </a:ext>
            </a:extLst>
          </p:cNvPr>
          <p:cNvPicPr>
            <a:picLocks noChangeAspect="1"/>
          </p:cNvPicPr>
          <p:nvPr/>
        </p:nvPicPr>
        <p:blipFill>
          <a:blip r:embed="rId2"/>
          <a:stretch>
            <a:fillRect/>
          </a:stretch>
        </p:blipFill>
        <p:spPr>
          <a:xfrm>
            <a:off x="128084" y="141094"/>
            <a:ext cx="7632700" cy="1663700"/>
          </a:xfrm>
          <a:prstGeom prst="rect">
            <a:avLst/>
          </a:prstGeom>
        </p:spPr>
      </p:pic>
      <p:pic>
        <p:nvPicPr>
          <p:cNvPr id="5" name="Picture 4">
            <a:extLst>
              <a:ext uri="{FF2B5EF4-FFF2-40B4-BE49-F238E27FC236}">
                <a16:creationId xmlns:a16="http://schemas.microsoft.com/office/drawing/2014/main" id="{23437735-5EF4-2142-AC9B-DF9E306DFC31}"/>
              </a:ext>
            </a:extLst>
          </p:cNvPr>
          <p:cNvPicPr>
            <a:picLocks noChangeAspect="1"/>
          </p:cNvPicPr>
          <p:nvPr/>
        </p:nvPicPr>
        <p:blipFill>
          <a:blip r:embed="rId3"/>
          <a:stretch>
            <a:fillRect/>
          </a:stretch>
        </p:blipFill>
        <p:spPr>
          <a:xfrm>
            <a:off x="17355" y="4201983"/>
            <a:ext cx="3684084" cy="2608730"/>
          </a:xfrm>
          <a:prstGeom prst="rect">
            <a:avLst/>
          </a:prstGeom>
        </p:spPr>
      </p:pic>
      <p:pic>
        <p:nvPicPr>
          <p:cNvPr id="6" name="Picture 5">
            <a:extLst>
              <a:ext uri="{FF2B5EF4-FFF2-40B4-BE49-F238E27FC236}">
                <a16:creationId xmlns:a16="http://schemas.microsoft.com/office/drawing/2014/main" id="{25057099-3F21-0E4A-987C-38BAFD4488D8}"/>
              </a:ext>
            </a:extLst>
          </p:cNvPr>
          <p:cNvPicPr>
            <a:picLocks noChangeAspect="1"/>
          </p:cNvPicPr>
          <p:nvPr/>
        </p:nvPicPr>
        <p:blipFill>
          <a:blip r:embed="rId4"/>
          <a:stretch>
            <a:fillRect/>
          </a:stretch>
        </p:blipFill>
        <p:spPr>
          <a:xfrm>
            <a:off x="4213767" y="1522071"/>
            <a:ext cx="7978233" cy="3994442"/>
          </a:xfrm>
          <a:prstGeom prst="rect">
            <a:avLst/>
          </a:prstGeom>
        </p:spPr>
      </p:pic>
      <p:pic>
        <p:nvPicPr>
          <p:cNvPr id="7" name="Picture 6">
            <a:extLst>
              <a:ext uri="{FF2B5EF4-FFF2-40B4-BE49-F238E27FC236}">
                <a16:creationId xmlns:a16="http://schemas.microsoft.com/office/drawing/2014/main" id="{FE8CF98D-4E43-CB49-B865-4A7A10D52BFE}"/>
              </a:ext>
            </a:extLst>
          </p:cNvPr>
          <p:cNvPicPr>
            <a:picLocks noChangeAspect="1"/>
          </p:cNvPicPr>
          <p:nvPr/>
        </p:nvPicPr>
        <p:blipFill>
          <a:blip r:embed="rId5"/>
          <a:stretch>
            <a:fillRect/>
          </a:stretch>
        </p:blipFill>
        <p:spPr>
          <a:xfrm>
            <a:off x="13784" y="2503080"/>
            <a:ext cx="12174645" cy="1365381"/>
          </a:xfrm>
          <a:prstGeom prst="rect">
            <a:avLst/>
          </a:prstGeom>
          <a:ln w="76200">
            <a:solidFill>
              <a:srgbClr val="0070C0"/>
            </a:solidFill>
          </a:ln>
        </p:spPr>
      </p:pic>
    </p:spTree>
    <p:extLst>
      <p:ext uri="{BB962C8B-B14F-4D97-AF65-F5344CB8AC3E}">
        <p14:creationId xmlns:p14="http://schemas.microsoft.com/office/powerpoint/2010/main" val="317542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0E12-9FA3-2B40-8F0A-B30B7926575C}"/>
              </a:ext>
            </a:extLst>
          </p:cNvPr>
          <p:cNvSpPr>
            <a:spLocks noGrp="1"/>
          </p:cNvSpPr>
          <p:nvPr>
            <p:ph type="title"/>
          </p:nvPr>
        </p:nvSpPr>
        <p:spPr>
          <a:xfrm>
            <a:off x="596900" y="2854325"/>
            <a:ext cx="10515600" cy="1325563"/>
          </a:xfrm>
        </p:spPr>
        <p:txBody>
          <a:bodyPr/>
          <a:lstStyle/>
          <a:p>
            <a:pPr algn="ctr"/>
            <a:r>
              <a:rPr lang="en-US" b="1" dirty="0"/>
              <a:t>No Disclosures</a:t>
            </a:r>
          </a:p>
        </p:txBody>
      </p:sp>
    </p:spTree>
    <p:extLst>
      <p:ext uri="{BB962C8B-B14F-4D97-AF65-F5344CB8AC3E}">
        <p14:creationId xmlns:p14="http://schemas.microsoft.com/office/powerpoint/2010/main" val="3674055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1EF8B0-DC75-5142-9AA1-0C3107E420C5}"/>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746A506-0874-7346-966D-FF7A856CCD67}"/>
              </a:ext>
            </a:extLst>
          </p:cNvPr>
          <p:cNvPicPr>
            <a:picLocks noChangeAspect="1"/>
          </p:cNvPicPr>
          <p:nvPr/>
        </p:nvPicPr>
        <p:blipFill>
          <a:blip r:embed="rId2"/>
          <a:stretch>
            <a:fillRect/>
          </a:stretch>
        </p:blipFill>
        <p:spPr>
          <a:xfrm>
            <a:off x="7883318" y="32569"/>
            <a:ext cx="4699000" cy="3136900"/>
          </a:xfrm>
          <a:prstGeom prst="rect">
            <a:avLst/>
          </a:prstGeom>
        </p:spPr>
      </p:pic>
      <p:pic>
        <p:nvPicPr>
          <p:cNvPr id="4" name="Picture 3">
            <a:extLst>
              <a:ext uri="{FF2B5EF4-FFF2-40B4-BE49-F238E27FC236}">
                <a16:creationId xmlns:a16="http://schemas.microsoft.com/office/drawing/2014/main" id="{51AEF15D-AC96-A74E-8A9A-1FEC6BC4E0AF}"/>
              </a:ext>
            </a:extLst>
          </p:cNvPr>
          <p:cNvPicPr>
            <a:picLocks noChangeAspect="1"/>
          </p:cNvPicPr>
          <p:nvPr/>
        </p:nvPicPr>
        <p:blipFill>
          <a:blip r:embed="rId3"/>
          <a:stretch>
            <a:fillRect/>
          </a:stretch>
        </p:blipFill>
        <p:spPr>
          <a:xfrm>
            <a:off x="190004" y="0"/>
            <a:ext cx="7693314" cy="2578133"/>
          </a:xfrm>
          <a:prstGeom prst="rect">
            <a:avLst/>
          </a:prstGeom>
        </p:spPr>
      </p:pic>
      <p:pic>
        <p:nvPicPr>
          <p:cNvPr id="5" name="Picture 4">
            <a:extLst>
              <a:ext uri="{FF2B5EF4-FFF2-40B4-BE49-F238E27FC236}">
                <a16:creationId xmlns:a16="http://schemas.microsoft.com/office/drawing/2014/main" id="{245D7B94-781D-7344-BA2F-D1E1A3EFF9BB}"/>
              </a:ext>
            </a:extLst>
          </p:cNvPr>
          <p:cNvPicPr>
            <a:picLocks noChangeAspect="1"/>
          </p:cNvPicPr>
          <p:nvPr/>
        </p:nvPicPr>
        <p:blipFill rotWithShape="1">
          <a:blip r:embed="rId4"/>
          <a:srcRect t="54157"/>
          <a:stretch/>
        </p:blipFill>
        <p:spPr>
          <a:xfrm>
            <a:off x="249383" y="3049616"/>
            <a:ext cx="11758012" cy="3386809"/>
          </a:xfrm>
          <a:prstGeom prst="rect">
            <a:avLst/>
          </a:prstGeom>
        </p:spPr>
      </p:pic>
    </p:spTree>
    <p:extLst>
      <p:ext uri="{BB962C8B-B14F-4D97-AF65-F5344CB8AC3E}">
        <p14:creationId xmlns:p14="http://schemas.microsoft.com/office/powerpoint/2010/main" val="2964853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DF50F-BF59-B94F-93D1-2DCD4D829683}"/>
              </a:ext>
            </a:extLst>
          </p:cNvPr>
          <p:cNvSpPr>
            <a:spLocks noGrp="1"/>
          </p:cNvSpPr>
          <p:nvPr>
            <p:ph type="title"/>
          </p:nvPr>
        </p:nvSpPr>
        <p:spPr>
          <a:xfrm>
            <a:off x="838200" y="2727325"/>
            <a:ext cx="10515600" cy="1325563"/>
          </a:xfrm>
        </p:spPr>
        <p:txBody>
          <a:bodyPr/>
          <a:lstStyle/>
          <a:p>
            <a:pPr algn="ctr"/>
            <a:r>
              <a:rPr lang="en-US" b="1" dirty="0"/>
              <a:t>Journal of the American College of Surgeons</a:t>
            </a:r>
          </a:p>
        </p:txBody>
      </p:sp>
    </p:spTree>
    <p:extLst>
      <p:ext uri="{BB962C8B-B14F-4D97-AF65-F5344CB8AC3E}">
        <p14:creationId xmlns:p14="http://schemas.microsoft.com/office/powerpoint/2010/main" val="1159422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77CBA2-49B1-2C40-891F-8A0CE9E2E46E}"/>
              </a:ext>
            </a:extLst>
          </p:cNvPr>
          <p:cNvPicPr>
            <a:picLocks noChangeAspect="1"/>
          </p:cNvPicPr>
          <p:nvPr/>
        </p:nvPicPr>
        <p:blipFill>
          <a:blip r:embed="rId2"/>
          <a:stretch>
            <a:fillRect/>
          </a:stretch>
        </p:blipFill>
        <p:spPr>
          <a:xfrm>
            <a:off x="1208957" y="0"/>
            <a:ext cx="4402760" cy="6858000"/>
          </a:xfrm>
          <a:prstGeom prst="rect">
            <a:avLst/>
          </a:prstGeom>
        </p:spPr>
      </p:pic>
      <p:pic>
        <p:nvPicPr>
          <p:cNvPr id="4" name="Picture 3">
            <a:extLst>
              <a:ext uri="{FF2B5EF4-FFF2-40B4-BE49-F238E27FC236}">
                <a16:creationId xmlns:a16="http://schemas.microsoft.com/office/drawing/2014/main" id="{170EF953-1099-DA42-AB56-A9FC6B3BB26E}"/>
              </a:ext>
            </a:extLst>
          </p:cNvPr>
          <p:cNvPicPr>
            <a:picLocks noChangeAspect="1"/>
          </p:cNvPicPr>
          <p:nvPr/>
        </p:nvPicPr>
        <p:blipFill>
          <a:blip r:embed="rId3"/>
          <a:stretch>
            <a:fillRect/>
          </a:stretch>
        </p:blipFill>
        <p:spPr>
          <a:xfrm>
            <a:off x="6211073" y="0"/>
            <a:ext cx="3118695" cy="6858000"/>
          </a:xfrm>
          <a:prstGeom prst="rect">
            <a:avLst/>
          </a:prstGeom>
        </p:spPr>
      </p:pic>
      <p:sp>
        <p:nvSpPr>
          <p:cNvPr id="5" name="TextBox 4">
            <a:extLst>
              <a:ext uri="{FF2B5EF4-FFF2-40B4-BE49-F238E27FC236}">
                <a16:creationId xmlns:a16="http://schemas.microsoft.com/office/drawing/2014/main" id="{46610645-E2B1-5B47-9A17-3A6E2424BD0F}"/>
              </a:ext>
            </a:extLst>
          </p:cNvPr>
          <p:cNvSpPr txBox="1"/>
          <p:nvPr/>
        </p:nvSpPr>
        <p:spPr>
          <a:xfrm>
            <a:off x="9575800" y="3009900"/>
            <a:ext cx="2489200" cy="2062103"/>
          </a:xfrm>
          <a:prstGeom prst="rect">
            <a:avLst/>
          </a:prstGeom>
          <a:noFill/>
        </p:spPr>
        <p:txBody>
          <a:bodyPr wrap="square" rtlCol="0">
            <a:spAutoFit/>
          </a:bodyPr>
          <a:lstStyle/>
          <a:p>
            <a:r>
              <a:rPr lang="en-US" sz="3200" dirty="0"/>
              <a:t>5 top </a:t>
            </a:r>
            <a:r>
              <a:rPr lang="en-US" sz="3200" dirty="0" err="1"/>
              <a:t>Plumx</a:t>
            </a:r>
            <a:r>
              <a:rPr lang="en-US" sz="3200" dirty="0"/>
              <a:t> articles on attire in the OR!</a:t>
            </a:r>
          </a:p>
        </p:txBody>
      </p:sp>
    </p:spTree>
    <p:extLst>
      <p:ext uri="{BB962C8B-B14F-4D97-AF65-F5344CB8AC3E}">
        <p14:creationId xmlns:p14="http://schemas.microsoft.com/office/powerpoint/2010/main" val="1732876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D1A4E0-CABD-E943-9D50-0FDA1E46E935}"/>
              </a:ext>
            </a:extLst>
          </p:cNvPr>
          <p:cNvPicPr>
            <a:picLocks noChangeAspect="1"/>
          </p:cNvPicPr>
          <p:nvPr/>
        </p:nvPicPr>
        <p:blipFill>
          <a:blip r:embed="rId2"/>
          <a:stretch>
            <a:fillRect/>
          </a:stretch>
        </p:blipFill>
        <p:spPr>
          <a:xfrm>
            <a:off x="0" y="0"/>
            <a:ext cx="8385717" cy="2764522"/>
          </a:xfrm>
          <a:prstGeom prst="rect">
            <a:avLst/>
          </a:prstGeom>
        </p:spPr>
      </p:pic>
      <p:pic>
        <p:nvPicPr>
          <p:cNvPr id="4" name="Picture 3">
            <a:extLst>
              <a:ext uri="{FF2B5EF4-FFF2-40B4-BE49-F238E27FC236}">
                <a16:creationId xmlns:a16="http://schemas.microsoft.com/office/drawing/2014/main" id="{A2EA8C04-7B49-544E-A0B8-3F80FCF42C55}"/>
              </a:ext>
            </a:extLst>
          </p:cNvPr>
          <p:cNvPicPr>
            <a:picLocks noChangeAspect="1"/>
          </p:cNvPicPr>
          <p:nvPr/>
        </p:nvPicPr>
        <p:blipFill>
          <a:blip r:embed="rId3"/>
          <a:stretch>
            <a:fillRect/>
          </a:stretch>
        </p:blipFill>
        <p:spPr>
          <a:xfrm>
            <a:off x="1760735" y="2618742"/>
            <a:ext cx="6923373" cy="4239258"/>
          </a:xfrm>
          <a:prstGeom prst="rect">
            <a:avLst/>
          </a:prstGeom>
        </p:spPr>
      </p:pic>
      <p:pic>
        <p:nvPicPr>
          <p:cNvPr id="5" name="Picture 4">
            <a:extLst>
              <a:ext uri="{FF2B5EF4-FFF2-40B4-BE49-F238E27FC236}">
                <a16:creationId xmlns:a16="http://schemas.microsoft.com/office/drawing/2014/main" id="{65BF6A0B-6F63-5947-87AC-EA5A332AA68F}"/>
              </a:ext>
            </a:extLst>
          </p:cNvPr>
          <p:cNvPicPr>
            <a:picLocks noChangeAspect="1"/>
          </p:cNvPicPr>
          <p:nvPr/>
        </p:nvPicPr>
        <p:blipFill>
          <a:blip r:embed="rId4"/>
          <a:stretch>
            <a:fillRect/>
          </a:stretch>
        </p:blipFill>
        <p:spPr>
          <a:xfrm>
            <a:off x="10553398" y="99726"/>
            <a:ext cx="1524000" cy="1587500"/>
          </a:xfrm>
          <a:prstGeom prst="rect">
            <a:avLst/>
          </a:prstGeom>
        </p:spPr>
      </p:pic>
      <p:pic>
        <p:nvPicPr>
          <p:cNvPr id="6" name="Picture 5">
            <a:extLst>
              <a:ext uri="{FF2B5EF4-FFF2-40B4-BE49-F238E27FC236}">
                <a16:creationId xmlns:a16="http://schemas.microsoft.com/office/drawing/2014/main" id="{5E55BE9F-E2F0-044B-80C8-C2CE4D6B6234}"/>
              </a:ext>
            </a:extLst>
          </p:cNvPr>
          <p:cNvPicPr>
            <a:picLocks noChangeAspect="1"/>
          </p:cNvPicPr>
          <p:nvPr/>
        </p:nvPicPr>
        <p:blipFill>
          <a:blip r:embed="rId5"/>
          <a:stretch>
            <a:fillRect/>
          </a:stretch>
        </p:blipFill>
        <p:spPr>
          <a:xfrm>
            <a:off x="10036098" y="1382261"/>
            <a:ext cx="2155902" cy="4184047"/>
          </a:xfrm>
          <a:prstGeom prst="rect">
            <a:avLst/>
          </a:prstGeom>
        </p:spPr>
      </p:pic>
      <p:pic>
        <p:nvPicPr>
          <p:cNvPr id="9" name="Picture 8">
            <a:extLst>
              <a:ext uri="{FF2B5EF4-FFF2-40B4-BE49-F238E27FC236}">
                <a16:creationId xmlns:a16="http://schemas.microsoft.com/office/drawing/2014/main" id="{E21B6A45-9931-EE48-B9A5-F582536207ED}"/>
              </a:ext>
            </a:extLst>
          </p:cNvPr>
          <p:cNvPicPr>
            <a:picLocks noChangeAspect="1"/>
          </p:cNvPicPr>
          <p:nvPr/>
        </p:nvPicPr>
        <p:blipFill>
          <a:blip r:embed="rId3"/>
          <a:stretch>
            <a:fillRect/>
          </a:stretch>
        </p:blipFill>
        <p:spPr>
          <a:xfrm>
            <a:off x="2093244" y="2618742"/>
            <a:ext cx="6923373" cy="4239258"/>
          </a:xfrm>
          <a:prstGeom prst="rect">
            <a:avLst/>
          </a:prstGeom>
        </p:spPr>
      </p:pic>
      <p:sp>
        <p:nvSpPr>
          <p:cNvPr id="8" name="Rounded Rectangle 7">
            <a:extLst>
              <a:ext uri="{FF2B5EF4-FFF2-40B4-BE49-F238E27FC236}">
                <a16:creationId xmlns:a16="http://schemas.microsoft.com/office/drawing/2014/main" id="{3CF297DA-E4D0-C742-8A77-22EAC89795DC}"/>
              </a:ext>
            </a:extLst>
          </p:cNvPr>
          <p:cNvSpPr/>
          <p:nvPr/>
        </p:nvSpPr>
        <p:spPr>
          <a:xfrm>
            <a:off x="3313216" y="5379522"/>
            <a:ext cx="5818909" cy="914400"/>
          </a:xfrm>
          <a:prstGeom prst="roundRect">
            <a:avLst/>
          </a:prstGeom>
          <a:noFill/>
          <a:ln w="762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759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706CF-8A64-3141-ACDD-1F8458051255}"/>
              </a:ext>
            </a:extLst>
          </p:cNvPr>
          <p:cNvSpPr>
            <a:spLocks noGrp="1"/>
          </p:cNvSpPr>
          <p:nvPr>
            <p:ph type="title"/>
          </p:nvPr>
        </p:nvSpPr>
        <p:spPr>
          <a:xfrm>
            <a:off x="838200" y="3006725"/>
            <a:ext cx="10515600" cy="1325563"/>
          </a:xfrm>
        </p:spPr>
        <p:txBody>
          <a:bodyPr/>
          <a:lstStyle/>
          <a:p>
            <a:pPr algn="ctr"/>
            <a:r>
              <a:rPr lang="en-US" b="1" dirty="0"/>
              <a:t>Journal of Clinical Oncology</a:t>
            </a:r>
          </a:p>
        </p:txBody>
      </p:sp>
    </p:spTree>
    <p:extLst>
      <p:ext uri="{BB962C8B-B14F-4D97-AF65-F5344CB8AC3E}">
        <p14:creationId xmlns:p14="http://schemas.microsoft.com/office/powerpoint/2010/main" val="1338161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40E256-1C4A-6543-AC0D-DD3CC675736E}"/>
              </a:ext>
            </a:extLst>
          </p:cNvPr>
          <p:cNvPicPr>
            <a:picLocks noChangeAspect="1"/>
          </p:cNvPicPr>
          <p:nvPr/>
        </p:nvPicPr>
        <p:blipFill>
          <a:blip r:embed="rId2"/>
          <a:stretch>
            <a:fillRect/>
          </a:stretch>
        </p:blipFill>
        <p:spPr>
          <a:xfrm>
            <a:off x="2909455" y="1196853"/>
            <a:ext cx="6423808" cy="2904421"/>
          </a:xfrm>
          <a:prstGeom prst="rect">
            <a:avLst/>
          </a:prstGeom>
        </p:spPr>
      </p:pic>
      <p:sp>
        <p:nvSpPr>
          <p:cNvPr id="4" name="TextBox 3">
            <a:extLst>
              <a:ext uri="{FF2B5EF4-FFF2-40B4-BE49-F238E27FC236}">
                <a16:creationId xmlns:a16="http://schemas.microsoft.com/office/drawing/2014/main" id="{4674AB22-9409-2742-8FD2-5C108DCF23FF}"/>
              </a:ext>
            </a:extLst>
          </p:cNvPr>
          <p:cNvSpPr txBox="1"/>
          <p:nvPr/>
        </p:nvSpPr>
        <p:spPr>
          <a:xfrm>
            <a:off x="3170711" y="4963885"/>
            <a:ext cx="6139543" cy="523220"/>
          </a:xfrm>
          <a:prstGeom prst="rect">
            <a:avLst/>
          </a:prstGeom>
          <a:noFill/>
        </p:spPr>
        <p:txBody>
          <a:bodyPr wrap="square" rtlCol="0">
            <a:spAutoFit/>
          </a:bodyPr>
          <a:lstStyle/>
          <a:p>
            <a:pPr algn="ctr"/>
            <a:r>
              <a:rPr lang="en-US" sz="2800" dirty="0"/>
              <a:t>Second most read JCO paper of the year</a:t>
            </a:r>
          </a:p>
        </p:txBody>
      </p:sp>
    </p:spTree>
    <p:extLst>
      <p:ext uri="{BB962C8B-B14F-4D97-AF65-F5344CB8AC3E}">
        <p14:creationId xmlns:p14="http://schemas.microsoft.com/office/powerpoint/2010/main" val="2629673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E14991-5923-6649-BAFB-0CA0219BB354}"/>
              </a:ext>
            </a:extLst>
          </p:cNvPr>
          <p:cNvPicPr>
            <a:picLocks noChangeAspect="1"/>
          </p:cNvPicPr>
          <p:nvPr/>
        </p:nvPicPr>
        <p:blipFill>
          <a:blip r:embed="rId2"/>
          <a:stretch>
            <a:fillRect/>
          </a:stretch>
        </p:blipFill>
        <p:spPr>
          <a:xfrm>
            <a:off x="135577" y="0"/>
            <a:ext cx="8573908" cy="6733705"/>
          </a:xfrm>
          <a:prstGeom prst="rect">
            <a:avLst/>
          </a:prstGeom>
        </p:spPr>
      </p:pic>
    </p:spTree>
    <p:extLst>
      <p:ext uri="{BB962C8B-B14F-4D97-AF65-F5344CB8AC3E}">
        <p14:creationId xmlns:p14="http://schemas.microsoft.com/office/powerpoint/2010/main" val="332294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C0B8C-6FF6-9B40-8636-E8275AB0CC3B}"/>
              </a:ext>
            </a:extLst>
          </p:cNvPr>
          <p:cNvSpPr>
            <a:spLocks noGrp="1"/>
          </p:cNvSpPr>
          <p:nvPr>
            <p:ph type="title"/>
          </p:nvPr>
        </p:nvSpPr>
        <p:spPr>
          <a:xfrm>
            <a:off x="838200" y="2613025"/>
            <a:ext cx="10515600" cy="1325563"/>
          </a:xfrm>
        </p:spPr>
        <p:txBody>
          <a:bodyPr/>
          <a:lstStyle/>
          <a:p>
            <a:pPr algn="ctr"/>
            <a:r>
              <a:rPr lang="en-US" b="1" dirty="0"/>
              <a:t>JTCVS 2018-2019 “top” articles in thoracic</a:t>
            </a:r>
          </a:p>
        </p:txBody>
      </p:sp>
    </p:spTree>
    <p:extLst>
      <p:ext uri="{BB962C8B-B14F-4D97-AF65-F5344CB8AC3E}">
        <p14:creationId xmlns:p14="http://schemas.microsoft.com/office/powerpoint/2010/main" val="2527961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9EA7CE-4ADF-894A-80B1-321842F28B4D}"/>
              </a:ext>
            </a:extLst>
          </p:cNvPr>
          <p:cNvPicPr>
            <a:picLocks noChangeAspect="1"/>
          </p:cNvPicPr>
          <p:nvPr/>
        </p:nvPicPr>
        <p:blipFill rotWithShape="1">
          <a:blip r:embed="rId2"/>
          <a:srcRect b="29870"/>
          <a:stretch/>
        </p:blipFill>
        <p:spPr>
          <a:xfrm>
            <a:off x="3911812" y="11874"/>
            <a:ext cx="4377165" cy="6822125"/>
          </a:xfrm>
          <a:prstGeom prst="rect">
            <a:avLst/>
          </a:prstGeom>
        </p:spPr>
      </p:pic>
      <p:cxnSp>
        <p:nvCxnSpPr>
          <p:cNvPr id="6" name="Straight Arrow Connector 5">
            <a:extLst>
              <a:ext uri="{FF2B5EF4-FFF2-40B4-BE49-F238E27FC236}">
                <a16:creationId xmlns:a16="http://schemas.microsoft.com/office/drawing/2014/main" id="{289B337D-014D-5642-BEC6-0ABBBBDE2314}"/>
              </a:ext>
            </a:extLst>
          </p:cNvPr>
          <p:cNvCxnSpPr/>
          <p:nvPr/>
        </p:nvCxnSpPr>
        <p:spPr>
          <a:xfrm>
            <a:off x="2311400" y="4229100"/>
            <a:ext cx="12446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0349865-3693-5249-A442-93CFA8DE7A2A}"/>
              </a:ext>
            </a:extLst>
          </p:cNvPr>
          <p:cNvCxnSpPr/>
          <p:nvPr/>
        </p:nvCxnSpPr>
        <p:spPr>
          <a:xfrm>
            <a:off x="2222500" y="1485900"/>
            <a:ext cx="12446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533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1033611-B997-514C-93D9-15A2683F8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1747838"/>
            <a:ext cx="4984750" cy="498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3615FFB2-6960-3E46-AF17-9A18539A939F}"/>
              </a:ext>
            </a:extLst>
          </p:cNvPr>
          <p:cNvPicPr>
            <a:picLocks noChangeAspect="1"/>
          </p:cNvPicPr>
          <p:nvPr/>
        </p:nvPicPr>
        <p:blipFill rotWithShape="1">
          <a:blip r:embed="rId3"/>
          <a:srcRect l="-40" b="14121"/>
          <a:stretch/>
        </p:blipFill>
        <p:spPr>
          <a:xfrm>
            <a:off x="4214828" y="39674"/>
            <a:ext cx="7902575" cy="2017726"/>
          </a:xfrm>
          <a:prstGeom prst="rect">
            <a:avLst/>
          </a:prstGeom>
        </p:spPr>
      </p:pic>
      <p:pic>
        <p:nvPicPr>
          <p:cNvPr id="4" name="Picture 3">
            <a:extLst>
              <a:ext uri="{FF2B5EF4-FFF2-40B4-BE49-F238E27FC236}">
                <a16:creationId xmlns:a16="http://schemas.microsoft.com/office/drawing/2014/main" id="{B3F2CD95-7472-9A42-95FA-5789A762D1C4}"/>
              </a:ext>
            </a:extLst>
          </p:cNvPr>
          <p:cNvPicPr>
            <a:picLocks noChangeAspect="1"/>
          </p:cNvPicPr>
          <p:nvPr/>
        </p:nvPicPr>
        <p:blipFill>
          <a:blip r:embed="rId4"/>
          <a:stretch>
            <a:fillRect/>
          </a:stretch>
        </p:blipFill>
        <p:spPr>
          <a:xfrm>
            <a:off x="10445753" y="2057400"/>
            <a:ext cx="1701800" cy="1701800"/>
          </a:xfrm>
          <a:prstGeom prst="rect">
            <a:avLst/>
          </a:prstGeom>
        </p:spPr>
      </p:pic>
      <p:sp>
        <p:nvSpPr>
          <p:cNvPr id="6" name="TextBox 5">
            <a:extLst>
              <a:ext uri="{FF2B5EF4-FFF2-40B4-BE49-F238E27FC236}">
                <a16:creationId xmlns:a16="http://schemas.microsoft.com/office/drawing/2014/main" id="{50B47AA2-328F-814E-9E00-BEFD1FB3535C}"/>
              </a:ext>
            </a:extLst>
          </p:cNvPr>
          <p:cNvSpPr txBox="1"/>
          <p:nvPr/>
        </p:nvSpPr>
        <p:spPr>
          <a:xfrm>
            <a:off x="9729796" y="885819"/>
            <a:ext cx="2057400" cy="369332"/>
          </a:xfrm>
          <a:prstGeom prst="rect">
            <a:avLst/>
          </a:prstGeom>
          <a:noFill/>
        </p:spPr>
        <p:txBody>
          <a:bodyPr wrap="square" rtlCol="0">
            <a:spAutoFit/>
          </a:bodyPr>
          <a:lstStyle/>
          <a:p>
            <a:pPr algn="ctr"/>
            <a:r>
              <a:rPr lang="en-US" dirty="0"/>
              <a:t>October 2017</a:t>
            </a:r>
          </a:p>
        </p:txBody>
      </p:sp>
      <p:pic>
        <p:nvPicPr>
          <p:cNvPr id="7" name="Picture 6">
            <a:extLst>
              <a:ext uri="{FF2B5EF4-FFF2-40B4-BE49-F238E27FC236}">
                <a16:creationId xmlns:a16="http://schemas.microsoft.com/office/drawing/2014/main" id="{60DF0FB3-DD45-E44D-BB92-64B02ED32D21}"/>
              </a:ext>
            </a:extLst>
          </p:cNvPr>
          <p:cNvPicPr>
            <a:picLocks noChangeAspect="1"/>
          </p:cNvPicPr>
          <p:nvPr/>
        </p:nvPicPr>
        <p:blipFill>
          <a:blip r:embed="rId5"/>
          <a:stretch>
            <a:fillRect/>
          </a:stretch>
        </p:blipFill>
        <p:spPr>
          <a:xfrm>
            <a:off x="6064434" y="2057399"/>
            <a:ext cx="2921723" cy="4620651"/>
          </a:xfrm>
          <a:prstGeom prst="rect">
            <a:avLst/>
          </a:prstGeom>
        </p:spPr>
      </p:pic>
    </p:spTree>
    <p:extLst>
      <p:ext uri="{BB962C8B-B14F-4D97-AF65-F5344CB8AC3E}">
        <p14:creationId xmlns:p14="http://schemas.microsoft.com/office/powerpoint/2010/main" val="1700147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0084C1-63E5-FF4B-AF8C-225D8BA70E28}"/>
              </a:ext>
            </a:extLst>
          </p:cNvPr>
          <p:cNvSpPr>
            <a:spLocks noGrp="1"/>
          </p:cNvSpPr>
          <p:nvPr>
            <p:ph type="title"/>
          </p:nvPr>
        </p:nvSpPr>
        <p:spPr/>
        <p:txBody>
          <a:bodyPr/>
          <a:lstStyle/>
          <a:p>
            <a:r>
              <a:rPr lang="en-US" dirty="0"/>
              <a:t>Top Articles in Major Journals</a:t>
            </a:r>
          </a:p>
        </p:txBody>
      </p:sp>
      <p:sp>
        <p:nvSpPr>
          <p:cNvPr id="2" name="Content Placeholder 1">
            <a:extLst>
              <a:ext uri="{FF2B5EF4-FFF2-40B4-BE49-F238E27FC236}">
                <a16:creationId xmlns:a16="http://schemas.microsoft.com/office/drawing/2014/main" id="{D6526C47-7AE0-0E4B-B95E-6A9E37EA77C8}"/>
              </a:ext>
            </a:extLst>
          </p:cNvPr>
          <p:cNvSpPr>
            <a:spLocks noGrp="1"/>
          </p:cNvSpPr>
          <p:nvPr>
            <p:ph idx="4294967295"/>
          </p:nvPr>
        </p:nvSpPr>
        <p:spPr>
          <a:xfrm>
            <a:off x="393700" y="2149475"/>
            <a:ext cx="10972800" cy="3976688"/>
          </a:xfrm>
        </p:spPr>
        <p:txBody>
          <a:bodyPr/>
          <a:lstStyle/>
          <a:p>
            <a:r>
              <a:rPr lang="en-US" dirty="0"/>
              <a:t>Goal to identify practice changing articles</a:t>
            </a:r>
          </a:p>
          <a:p>
            <a:r>
              <a:rPr lang="en-US" dirty="0"/>
              <a:t>Also “trending” articles that you “should” know about</a:t>
            </a:r>
          </a:p>
          <a:p>
            <a:r>
              <a:rPr lang="en-US" dirty="0"/>
              <a:t>DID NOT INCLUDE:</a:t>
            </a:r>
          </a:p>
          <a:p>
            <a:pPr lvl="1"/>
            <a:r>
              <a:rPr lang="en-US" dirty="0"/>
              <a:t>NELSON trial – Gail Darling presented yesterday</a:t>
            </a:r>
          </a:p>
          <a:p>
            <a:pPr lvl="1"/>
            <a:r>
              <a:rPr lang="en-US" dirty="0"/>
              <a:t>CHEST articles</a:t>
            </a:r>
          </a:p>
          <a:p>
            <a:pPr lvl="1"/>
            <a:r>
              <a:rPr lang="en-US" dirty="0"/>
              <a:t>JTO articles</a:t>
            </a:r>
          </a:p>
          <a:p>
            <a:pPr lvl="1"/>
            <a:r>
              <a:rPr lang="en-US" dirty="0"/>
              <a:t>Many breakthrough findings in stage 4 lung cancer</a:t>
            </a:r>
          </a:p>
          <a:p>
            <a:r>
              <a:rPr lang="en-US" dirty="0"/>
              <a:t>Thank you to Mark Ferguson and Reza Mehran for their help compiling this list</a:t>
            </a:r>
          </a:p>
        </p:txBody>
      </p:sp>
    </p:spTree>
    <p:extLst>
      <p:ext uri="{BB962C8B-B14F-4D97-AF65-F5344CB8AC3E}">
        <p14:creationId xmlns:p14="http://schemas.microsoft.com/office/powerpoint/2010/main" val="1860614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5D8A5C-925C-B943-9908-C583EDA7D52D}"/>
              </a:ext>
            </a:extLst>
          </p:cNvPr>
          <p:cNvPicPr>
            <a:picLocks noChangeAspect="1"/>
          </p:cNvPicPr>
          <p:nvPr/>
        </p:nvPicPr>
        <p:blipFill>
          <a:blip r:embed="rId2"/>
          <a:stretch>
            <a:fillRect/>
          </a:stretch>
        </p:blipFill>
        <p:spPr>
          <a:xfrm>
            <a:off x="0" y="0"/>
            <a:ext cx="8013700" cy="2222500"/>
          </a:xfrm>
          <a:prstGeom prst="rect">
            <a:avLst/>
          </a:prstGeom>
        </p:spPr>
      </p:pic>
      <p:pic>
        <p:nvPicPr>
          <p:cNvPr id="3" name="Picture 2">
            <a:extLst>
              <a:ext uri="{FF2B5EF4-FFF2-40B4-BE49-F238E27FC236}">
                <a16:creationId xmlns:a16="http://schemas.microsoft.com/office/drawing/2014/main" id="{84051030-FCF2-804B-9895-52FD06319EF2}"/>
              </a:ext>
            </a:extLst>
          </p:cNvPr>
          <p:cNvPicPr>
            <a:picLocks noChangeAspect="1"/>
          </p:cNvPicPr>
          <p:nvPr/>
        </p:nvPicPr>
        <p:blipFill>
          <a:blip r:embed="rId3"/>
          <a:stretch>
            <a:fillRect/>
          </a:stretch>
        </p:blipFill>
        <p:spPr>
          <a:xfrm>
            <a:off x="0" y="2312802"/>
            <a:ext cx="3200400" cy="4203700"/>
          </a:xfrm>
          <a:prstGeom prst="rect">
            <a:avLst/>
          </a:prstGeom>
        </p:spPr>
      </p:pic>
      <p:pic>
        <p:nvPicPr>
          <p:cNvPr id="4" name="Picture 3">
            <a:extLst>
              <a:ext uri="{FF2B5EF4-FFF2-40B4-BE49-F238E27FC236}">
                <a16:creationId xmlns:a16="http://schemas.microsoft.com/office/drawing/2014/main" id="{37C11E40-9AAE-3547-8D09-364FC67D09D3}"/>
              </a:ext>
            </a:extLst>
          </p:cNvPr>
          <p:cNvPicPr>
            <a:picLocks noChangeAspect="1"/>
          </p:cNvPicPr>
          <p:nvPr/>
        </p:nvPicPr>
        <p:blipFill>
          <a:blip r:embed="rId4"/>
          <a:stretch>
            <a:fillRect/>
          </a:stretch>
        </p:blipFill>
        <p:spPr>
          <a:xfrm>
            <a:off x="3051958" y="2113370"/>
            <a:ext cx="5670220" cy="4403132"/>
          </a:xfrm>
          <a:prstGeom prst="rect">
            <a:avLst/>
          </a:prstGeom>
        </p:spPr>
      </p:pic>
      <p:pic>
        <p:nvPicPr>
          <p:cNvPr id="5" name="Picture 4">
            <a:extLst>
              <a:ext uri="{FF2B5EF4-FFF2-40B4-BE49-F238E27FC236}">
                <a16:creationId xmlns:a16="http://schemas.microsoft.com/office/drawing/2014/main" id="{E4F6F713-7A27-1743-ACFF-1FDEE6FFEBA8}"/>
              </a:ext>
            </a:extLst>
          </p:cNvPr>
          <p:cNvPicPr>
            <a:picLocks noChangeAspect="1"/>
          </p:cNvPicPr>
          <p:nvPr/>
        </p:nvPicPr>
        <p:blipFill>
          <a:blip r:embed="rId5"/>
          <a:stretch>
            <a:fillRect/>
          </a:stretch>
        </p:blipFill>
        <p:spPr>
          <a:xfrm>
            <a:off x="8151295" y="3028208"/>
            <a:ext cx="4040705" cy="3218047"/>
          </a:xfrm>
          <a:prstGeom prst="rect">
            <a:avLst/>
          </a:prstGeom>
        </p:spPr>
      </p:pic>
    </p:spTree>
    <p:extLst>
      <p:ext uri="{BB962C8B-B14F-4D97-AF65-F5344CB8AC3E}">
        <p14:creationId xmlns:p14="http://schemas.microsoft.com/office/powerpoint/2010/main" val="1057872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706CF-8A64-3141-ACDD-1F8458051255}"/>
              </a:ext>
            </a:extLst>
          </p:cNvPr>
          <p:cNvSpPr>
            <a:spLocks noGrp="1"/>
          </p:cNvSpPr>
          <p:nvPr>
            <p:ph type="title"/>
          </p:nvPr>
        </p:nvSpPr>
        <p:spPr>
          <a:xfrm>
            <a:off x="838200" y="2092325"/>
            <a:ext cx="10515600" cy="1325563"/>
          </a:xfrm>
        </p:spPr>
        <p:txBody>
          <a:bodyPr/>
          <a:lstStyle/>
          <a:p>
            <a:pPr algn="ctr"/>
            <a:r>
              <a:rPr lang="en-US" b="1" dirty="0"/>
              <a:t>Annals of Thoracic Surgery</a:t>
            </a:r>
          </a:p>
        </p:txBody>
      </p:sp>
    </p:spTree>
    <p:extLst>
      <p:ext uri="{BB962C8B-B14F-4D97-AF65-F5344CB8AC3E}">
        <p14:creationId xmlns:p14="http://schemas.microsoft.com/office/powerpoint/2010/main" val="1062767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CD9BD5-3E25-EA4D-88BC-F08EBD765768}"/>
              </a:ext>
            </a:extLst>
          </p:cNvPr>
          <p:cNvPicPr>
            <a:picLocks noChangeAspect="1"/>
          </p:cNvPicPr>
          <p:nvPr/>
        </p:nvPicPr>
        <p:blipFill>
          <a:blip r:embed="rId2"/>
          <a:stretch>
            <a:fillRect/>
          </a:stretch>
        </p:blipFill>
        <p:spPr>
          <a:xfrm>
            <a:off x="0" y="32767"/>
            <a:ext cx="12192000" cy="3330804"/>
          </a:xfrm>
          <a:prstGeom prst="rect">
            <a:avLst/>
          </a:prstGeom>
        </p:spPr>
      </p:pic>
      <p:pic>
        <p:nvPicPr>
          <p:cNvPr id="3" name="Picture 2">
            <a:extLst>
              <a:ext uri="{FF2B5EF4-FFF2-40B4-BE49-F238E27FC236}">
                <a16:creationId xmlns:a16="http://schemas.microsoft.com/office/drawing/2014/main" id="{3BBE669E-95EB-AE4D-9E4C-31B7A0369B7E}"/>
              </a:ext>
            </a:extLst>
          </p:cNvPr>
          <p:cNvPicPr>
            <a:picLocks noChangeAspect="1"/>
          </p:cNvPicPr>
          <p:nvPr/>
        </p:nvPicPr>
        <p:blipFill>
          <a:blip r:embed="rId3"/>
          <a:stretch>
            <a:fillRect/>
          </a:stretch>
        </p:blipFill>
        <p:spPr>
          <a:xfrm>
            <a:off x="0" y="3223871"/>
            <a:ext cx="3302000" cy="279400"/>
          </a:xfrm>
          <a:prstGeom prst="rect">
            <a:avLst/>
          </a:prstGeom>
        </p:spPr>
      </p:pic>
      <p:pic>
        <p:nvPicPr>
          <p:cNvPr id="5" name="Picture 4">
            <a:extLst>
              <a:ext uri="{FF2B5EF4-FFF2-40B4-BE49-F238E27FC236}">
                <a16:creationId xmlns:a16="http://schemas.microsoft.com/office/drawing/2014/main" id="{D0F5DD53-7F9C-BA46-831F-926C2CFF38C2}"/>
              </a:ext>
            </a:extLst>
          </p:cNvPr>
          <p:cNvPicPr>
            <a:picLocks noChangeAspect="1"/>
          </p:cNvPicPr>
          <p:nvPr/>
        </p:nvPicPr>
        <p:blipFill>
          <a:blip r:embed="rId4"/>
          <a:stretch>
            <a:fillRect/>
          </a:stretch>
        </p:blipFill>
        <p:spPr>
          <a:xfrm>
            <a:off x="8763000" y="2667000"/>
            <a:ext cx="3429000" cy="4191000"/>
          </a:xfrm>
          <a:prstGeom prst="rect">
            <a:avLst/>
          </a:prstGeom>
        </p:spPr>
      </p:pic>
      <p:sp>
        <p:nvSpPr>
          <p:cNvPr id="6" name="TextBox 5">
            <a:extLst>
              <a:ext uri="{FF2B5EF4-FFF2-40B4-BE49-F238E27FC236}">
                <a16:creationId xmlns:a16="http://schemas.microsoft.com/office/drawing/2014/main" id="{9C097588-EE71-8149-BE28-D8F54E63C68B}"/>
              </a:ext>
            </a:extLst>
          </p:cNvPr>
          <p:cNvSpPr txBox="1"/>
          <p:nvPr/>
        </p:nvSpPr>
        <p:spPr>
          <a:xfrm>
            <a:off x="653143" y="4278086"/>
            <a:ext cx="4865914" cy="1384995"/>
          </a:xfrm>
          <a:prstGeom prst="rect">
            <a:avLst/>
          </a:prstGeom>
          <a:noFill/>
        </p:spPr>
        <p:txBody>
          <a:bodyPr wrap="square" rtlCol="0">
            <a:spAutoFit/>
          </a:bodyPr>
          <a:lstStyle/>
          <a:p>
            <a:r>
              <a:rPr lang="en-US" sz="2800" dirty="0">
                <a:solidFill>
                  <a:schemeClr val="accent5"/>
                </a:solidFill>
              </a:rPr>
              <a:t>Fourth highest rated </a:t>
            </a:r>
            <a:r>
              <a:rPr lang="en-US" sz="2800" dirty="0" err="1">
                <a:solidFill>
                  <a:schemeClr val="accent5"/>
                </a:solidFill>
              </a:rPr>
              <a:t>PlumX</a:t>
            </a:r>
            <a:r>
              <a:rPr lang="en-US" sz="2800" dirty="0">
                <a:solidFill>
                  <a:schemeClr val="accent5"/>
                </a:solidFill>
              </a:rPr>
              <a:t> paper for 2017-2019</a:t>
            </a:r>
          </a:p>
          <a:p>
            <a:r>
              <a:rPr lang="en-US" sz="2800" dirty="0">
                <a:solidFill>
                  <a:schemeClr val="accent5"/>
                </a:solidFill>
              </a:rPr>
              <a:t>All the rest are cardiac surgery</a:t>
            </a:r>
          </a:p>
        </p:txBody>
      </p:sp>
    </p:spTree>
    <p:extLst>
      <p:ext uri="{BB962C8B-B14F-4D97-AF65-F5344CB8AC3E}">
        <p14:creationId xmlns:p14="http://schemas.microsoft.com/office/powerpoint/2010/main" val="2502195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0439" y="217059"/>
            <a:ext cx="10412362" cy="1938992"/>
          </a:xfrm>
          <a:prstGeom prst="rect">
            <a:avLst/>
          </a:prstGeom>
        </p:spPr>
        <p:txBody>
          <a:bodyPr wrap="square">
            <a:spAutoFit/>
          </a:bodyPr>
          <a:lstStyle/>
          <a:p>
            <a:pPr marL="0" marR="2114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Comparison of </a:t>
            </a:r>
            <a:r>
              <a:rPr kumimoji="0" lang="en-US" sz="3200" b="0" i="0" u="none" strike="noStrike" kern="1200" cap="none" spc="0" normalizeH="0" baseline="0" noProof="0" dirty="0" err="1">
                <a:ln>
                  <a:noFill/>
                </a:ln>
                <a:solidFill>
                  <a:prstClr val="black"/>
                </a:solidFill>
                <a:effectLst/>
                <a:uLnTx/>
                <a:uFillTx/>
                <a:latin typeface="Book Antiqua" panose="02040602050305030304" pitchFamily="18" charset="0"/>
                <a:ea typeface="+mn-ea"/>
                <a:cs typeface="+mn-cs"/>
              </a:rPr>
              <a:t>Neoadjuvant</a:t>
            </a:r>
            <a:r>
              <a:rPr kumimoji="0" lang="en-US" sz="32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 Chemotherapy Followed by Surgery to Upfront Surgery for </a:t>
            </a:r>
            <a:r>
              <a:rPr kumimoji="0" lang="en-US" sz="3200" b="0" i="0" u="none" strike="noStrike" kern="1200" cap="none" spc="0" normalizeH="0" baseline="0" noProof="0" dirty="0" err="1">
                <a:ln>
                  <a:noFill/>
                </a:ln>
                <a:solidFill>
                  <a:prstClr val="black"/>
                </a:solidFill>
                <a:effectLst/>
                <a:uLnTx/>
                <a:uFillTx/>
                <a:latin typeface="Book Antiqua" panose="02040602050305030304" pitchFamily="18" charset="0"/>
                <a:ea typeface="+mn-ea"/>
                <a:cs typeface="+mn-cs"/>
              </a:rPr>
              <a:t>Thymic</a:t>
            </a:r>
            <a:r>
              <a:rPr kumimoji="0" lang="en-US" sz="32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 Malignancy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Book Antiqua" panose="02040602050305030304" pitchFamily="18" charset="0"/>
                <a:ea typeface="+mn-ea"/>
                <a:cs typeface="+mn-cs"/>
              </a:rPr>
              <a:t>Samina</a:t>
            </a:r>
            <a:r>
              <a:rPr kumimoji="0" lang="en-US" sz="14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 Park, MD, In </a:t>
            </a:r>
            <a:r>
              <a:rPr kumimoji="0" lang="en-US" sz="1400" b="0" i="0" u="none" strike="noStrike" kern="1200" cap="none" spc="0" normalizeH="0" baseline="0" noProof="0" dirty="0" err="1">
                <a:ln>
                  <a:noFill/>
                </a:ln>
                <a:solidFill>
                  <a:prstClr val="black"/>
                </a:solidFill>
                <a:effectLst/>
                <a:uLnTx/>
                <a:uFillTx/>
                <a:latin typeface="Book Antiqua" panose="02040602050305030304" pitchFamily="18" charset="0"/>
                <a:ea typeface="+mn-ea"/>
                <a:cs typeface="+mn-cs"/>
              </a:rPr>
              <a:t>Kyu</a:t>
            </a:r>
            <a:r>
              <a:rPr kumimoji="0" lang="en-US" sz="14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 Park, MD, PhD, Young Tae Kim, MD, PhD,</a:t>
            </a:r>
          </a:p>
          <a:p>
            <a:pPr marL="0" marR="744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Book Antiqua" panose="02040602050305030304" pitchFamily="18" charset="0"/>
                <a:ea typeface="+mn-ea"/>
                <a:cs typeface="+mn-cs"/>
              </a:rPr>
              <a:t>Geun</a:t>
            </a:r>
            <a:r>
              <a:rPr kumimoji="0" lang="en-US" sz="14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 Dong Lee, MD, PhD, Dong Kwan Kim, MD, PhD, Jong Ho Cho, MD, PhD, Yong Soo Choi, MD, PhD, Chang Young Lee, MD, </a:t>
            </a:r>
            <a:r>
              <a:rPr kumimoji="0" lang="en-US" sz="1400" b="0" i="0" u="none" strike="noStrike" kern="1200" cap="none" spc="0" normalizeH="0" baseline="0" noProof="0" dirty="0" err="1">
                <a:ln>
                  <a:noFill/>
                </a:ln>
                <a:solidFill>
                  <a:prstClr val="black"/>
                </a:solidFill>
                <a:effectLst/>
                <a:uLnTx/>
                <a:uFillTx/>
                <a:latin typeface="Book Antiqua" panose="02040602050305030304" pitchFamily="18" charset="0"/>
                <a:ea typeface="+mn-ea"/>
                <a:cs typeface="+mn-cs"/>
              </a:rPr>
              <a:t>Jin</a:t>
            </a:r>
            <a:r>
              <a:rPr kumimoji="0" lang="en-US" sz="14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Book Antiqua" panose="02040602050305030304" pitchFamily="18" charset="0"/>
                <a:ea typeface="+mn-ea"/>
                <a:cs typeface="+mn-cs"/>
              </a:rPr>
              <a:t>Gu</a:t>
            </a:r>
            <a:r>
              <a:rPr kumimoji="0" lang="en-US" sz="14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 Lee, MD, PhD,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Chang Hyun Kang, MD, PhD, for the Korean Association for Research on the Thymus</a:t>
            </a:r>
          </a:p>
        </p:txBody>
      </p:sp>
      <p:sp>
        <p:nvSpPr>
          <p:cNvPr id="2" name="Rectangle 1">
            <a:extLst>
              <a:ext uri="{FF2B5EF4-FFF2-40B4-BE49-F238E27FC236}">
                <a16:creationId xmlns:a16="http://schemas.microsoft.com/office/drawing/2014/main" id="{50D6A3BE-A410-4B4C-98A6-A41D5F5766B1}"/>
              </a:ext>
            </a:extLst>
          </p:cNvPr>
          <p:cNvSpPr/>
          <p:nvPr/>
        </p:nvSpPr>
        <p:spPr>
          <a:xfrm>
            <a:off x="560438" y="2199541"/>
            <a:ext cx="11238271" cy="4370427"/>
          </a:xfrm>
          <a:prstGeom prst="rect">
            <a:avLst/>
          </a:prstGeom>
        </p:spPr>
        <p:txBody>
          <a:bodyPr wrap="square">
            <a:spAutoFit/>
          </a:bodyPr>
          <a:lstStyle/>
          <a:p>
            <a:pPr marL="342900" lvl="0" indent="-342900" algn="just">
              <a:buFont typeface="Arial" panose="020B0604020202020204" pitchFamily="34" charset="0"/>
              <a:buChar char="•"/>
              <a:defRPr/>
            </a:pPr>
            <a:r>
              <a:rPr lang="en-US" b="1" dirty="0">
                <a:solidFill>
                  <a:prstClr val="black"/>
                </a:solidFill>
                <a:latin typeface="Book Antiqua" panose="02040602050305030304" pitchFamily="18" charset="0"/>
              </a:rPr>
              <a:t>1,486 patients with surgically resected thymic malignancies between 2000 and 2013</a:t>
            </a:r>
          </a:p>
          <a:p>
            <a:pPr marL="285750" lvl="0" indent="-285750" algn="just">
              <a:buFont typeface="Arial" panose="020B0604020202020204" pitchFamily="34" charset="0"/>
              <a:buChar char="•"/>
              <a:defRPr/>
            </a:pPr>
            <a:r>
              <a:rPr lang="en-US" dirty="0">
                <a:solidFill>
                  <a:prstClr val="black"/>
                </a:solidFill>
                <a:latin typeface="Book Antiqua" panose="02040602050305030304" pitchFamily="18" charset="0"/>
              </a:rPr>
              <a:t>110 patients (7.4%) underwent surgical resection after neoadjuvant chemo- therapy</a:t>
            </a:r>
          </a:p>
          <a:p>
            <a:pPr marL="285750" lvl="0" indent="-285750" algn="just">
              <a:buFont typeface="Arial" panose="020B0604020202020204" pitchFamily="34" charset="0"/>
              <a:buChar char="•"/>
              <a:defRPr/>
            </a:pPr>
            <a:r>
              <a:rPr lang="en-US" dirty="0">
                <a:solidFill>
                  <a:prstClr val="black"/>
                </a:solidFill>
                <a:latin typeface="Book Antiqua" panose="02040602050305030304" pitchFamily="18" charset="0"/>
              </a:rPr>
              <a:t>propensity score-matched analysis</a:t>
            </a:r>
          </a:p>
          <a:p>
            <a:pPr marL="285750" lvl="0" indent="-285750" algn="just">
              <a:buFont typeface="Arial" panose="020B0604020202020204" pitchFamily="34" charset="0"/>
              <a:buChar char="•"/>
              <a:defRPr/>
            </a:pPr>
            <a:r>
              <a:rPr lang="en-US" dirty="0">
                <a:solidFill>
                  <a:prstClr val="black"/>
                </a:solidFill>
                <a:latin typeface="Book Antiqua" panose="02040602050305030304" pitchFamily="18" charset="0"/>
              </a:rPr>
              <a:t>no signi</a:t>
            </a:r>
            <a:r>
              <a:rPr lang="en-US" dirty="0">
                <a:solidFill>
                  <a:prstClr val="black"/>
                </a:solidFill>
                <a:latin typeface="Arial" panose="020B0604020202020204" pitchFamily="34" charset="0"/>
              </a:rPr>
              <a:t>ﬁ</a:t>
            </a:r>
            <a:r>
              <a:rPr lang="en-US" dirty="0">
                <a:solidFill>
                  <a:prstClr val="black"/>
                </a:solidFill>
                <a:latin typeface="Book Antiqua" panose="02040602050305030304" pitchFamily="18" charset="0"/>
              </a:rPr>
              <a:t>cant differences in postoperative mortality (</a:t>
            </a:r>
            <a:r>
              <a:rPr lang="en-US" i="1" dirty="0">
                <a:solidFill>
                  <a:prstClr val="black"/>
                </a:solidFill>
                <a:latin typeface="Book Antiqua" panose="02040602050305030304" pitchFamily="18" charset="0"/>
              </a:rPr>
              <a:t>p </a:t>
            </a:r>
            <a:r>
              <a:rPr lang="en-US" dirty="0">
                <a:solidFill>
                  <a:prstClr val="black"/>
                </a:solidFill>
                <a:latin typeface="Book Antiqua" panose="02040602050305030304" pitchFamily="18" charset="0"/>
              </a:rPr>
              <a:t>value not calculated), postoperative complications (</a:t>
            </a:r>
            <a:r>
              <a:rPr lang="en-US" i="1" dirty="0">
                <a:solidFill>
                  <a:prstClr val="black"/>
                </a:solidFill>
                <a:latin typeface="Book Antiqua" panose="02040602050305030304" pitchFamily="18" charset="0"/>
              </a:rPr>
              <a:t>p </a:t>
            </a:r>
            <a:r>
              <a:rPr lang="en-US" dirty="0">
                <a:solidFill>
                  <a:prstClr val="black"/>
                </a:solidFill>
                <a:latin typeface="39251" panose="020B0603050302020204" pitchFamily="34" charset="0"/>
              </a:rPr>
              <a:t>[ </a:t>
            </a:r>
            <a:r>
              <a:rPr lang="en-US" dirty="0">
                <a:solidFill>
                  <a:prstClr val="black"/>
                </a:solidFill>
                <a:latin typeface="Book Antiqua" panose="02040602050305030304" pitchFamily="18" charset="0"/>
              </a:rPr>
              <a:t>0.405), and hospital length of stay (</a:t>
            </a:r>
            <a:r>
              <a:rPr lang="en-US" i="1" dirty="0">
                <a:solidFill>
                  <a:prstClr val="black"/>
                </a:solidFill>
                <a:latin typeface="Book Antiqua" panose="02040602050305030304" pitchFamily="18" charset="0"/>
              </a:rPr>
              <a:t>p </a:t>
            </a:r>
            <a:r>
              <a:rPr lang="en-US" dirty="0">
                <a:solidFill>
                  <a:prstClr val="black"/>
                </a:solidFill>
                <a:latin typeface="39251" panose="020B0603050302020204" pitchFamily="34" charset="0"/>
              </a:rPr>
              <a:t>[ </a:t>
            </a:r>
            <a:r>
              <a:rPr lang="en-US" dirty="0">
                <a:solidFill>
                  <a:prstClr val="black"/>
                </a:solidFill>
                <a:latin typeface="Book Antiqua" panose="02040602050305030304" pitchFamily="18" charset="0"/>
              </a:rPr>
              <a:t>0.821) between the two groups. </a:t>
            </a:r>
          </a:p>
          <a:p>
            <a:pPr marL="285750" lvl="0" indent="-285750" algn="just">
              <a:buFont typeface="Arial" panose="020B0604020202020204" pitchFamily="34" charset="0"/>
              <a:buChar char="•"/>
              <a:defRPr/>
            </a:pPr>
            <a:r>
              <a:rPr lang="en-US" dirty="0">
                <a:solidFill>
                  <a:prstClr val="black"/>
                </a:solidFill>
                <a:latin typeface="Book Antiqua" panose="02040602050305030304" pitchFamily="18" charset="0"/>
              </a:rPr>
              <a:t> neoadjuvant chemotherapy group showed signi</a:t>
            </a:r>
            <a:r>
              <a:rPr lang="en-US" dirty="0">
                <a:solidFill>
                  <a:prstClr val="black"/>
                </a:solidFill>
                <a:latin typeface="Arial" panose="020B0604020202020204" pitchFamily="34" charset="0"/>
              </a:rPr>
              <a:t>ﬁ</a:t>
            </a:r>
            <a:r>
              <a:rPr lang="en-US" dirty="0">
                <a:solidFill>
                  <a:prstClr val="black"/>
                </a:solidFill>
                <a:latin typeface="Book Antiqua" panose="02040602050305030304" pitchFamily="18" charset="0"/>
              </a:rPr>
              <a:t>cantly higher transfusion rates (</a:t>
            </a:r>
            <a:r>
              <a:rPr lang="en-US" i="1" dirty="0">
                <a:solidFill>
                  <a:prstClr val="black"/>
                </a:solidFill>
                <a:latin typeface="Book Antiqua" panose="02040602050305030304" pitchFamily="18" charset="0"/>
              </a:rPr>
              <a:t>p </a:t>
            </a:r>
            <a:r>
              <a:rPr lang="en-US" dirty="0">
                <a:solidFill>
                  <a:prstClr val="black"/>
                </a:solidFill>
                <a:latin typeface="39251" panose="020B0603050302020204" pitchFamily="34" charset="0"/>
              </a:rPr>
              <a:t>[ </a:t>
            </a:r>
            <a:r>
              <a:rPr lang="en-US" dirty="0">
                <a:solidFill>
                  <a:prstClr val="black"/>
                </a:solidFill>
                <a:latin typeface="Book Antiqua" panose="02040602050305030304" pitchFamily="18" charset="0"/>
              </a:rPr>
              <a:t>0.003) and longer operation times (</a:t>
            </a:r>
            <a:r>
              <a:rPr lang="en-US" i="1" dirty="0">
                <a:solidFill>
                  <a:prstClr val="black"/>
                </a:solidFill>
                <a:latin typeface="Book Antiqua" panose="02040602050305030304" pitchFamily="18" charset="0"/>
              </a:rPr>
              <a:t>p </a:t>
            </a:r>
            <a:r>
              <a:rPr lang="en-US" dirty="0">
                <a:solidFill>
                  <a:prstClr val="black"/>
                </a:solidFill>
                <a:latin typeface="Calibri" panose="020F0502020204030204" pitchFamily="34" charset="0"/>
              </a:rPr>
              <a:t>&lt; </a:t>
            </a:r>
            <a:r>
              <a:rPr lang="en-US" dirty="0">
                <a:solidFill>
                  <a:prstClr val="black"/>
                </a:solidFill>
                <a:latin typeface="Book Antiqua" panose="02040602050305030304" pitchFamily="18" charset="0"/>
              </a:rPr>
              <a:t>0.001) than the upfront surgery group. </a:t>
            </a:r>
          </a:p>
          <a:p>
            <a:pPr marL="285750" lvl="0" indent="-285750" algn="just">
              <a:buFont typeface="Arial" panose="020B0604020202020204" pitchFamily="34" charset="0"/>
              <a:buChar char="•"/>
              <a:defRPr/>
            </a:pPr>
            <a:r>
              <a:rPr lang="en-US" dirty="0">
                <a:solidFill>
                  <a:prstClr val="black"/>
                </a:solidFill>
                <a:latin typeface="Book Antiqua" panose="02040602050305030304" pitchFamily="18" charset="0"/>
              </a:rPr>
              <a:t>Pathologically complete resection rates (</a:t>
            </a:r>
            <a:r>
              <a:rPr lang="en-US" i="1" dirty="0">
                <a:solidFill>
                  <a:prstClr val="black"/>
                </a:solidFill>
                <a:latin typeface="Book Antiqua" panose="02040602050305030304" pitchFamily="18" charset="0"/>
              </a:rPr>
              <a:t>p </a:t>
            </a:r>
            <a:r>
              <a:rPr lang="en-US" dirty="0">
                <a:solidFill>
                  <a:prstClr val="black"/>
                </a:solidFill>
                <a:latin typeface="39251" panose="020B0603050302020204" pitchFamily="34" charset="0"/>
              </a:rPr>
              <a:t>[ </a:t>
            </a:r>
            <a:r>
              <a:rPr lang="en-US" dirty="0">
                <a:solidFill>
                  <a:prstClr val="black"/>
                </a:solidFill>
                <a:latin typeface="Book Antiqua" panose="02040602050305030304" pitchFamily="18" charset="0"/>
              </a:rPr>
              <a:t>0.382) and tumor sizes (</a:t>
            </a:r>
            <a:r>
              <a:rPr lang="en-US" i="1" dirty="0">
                <a:solidFill>
                  <a:prstClr val="black"/>
                </a:solidFill>
                <a:latin typeface="Book Antiqua" panose="02040602050305030304" pitchFamily="18" charset="0"/>
              </a:rPr>
              <a:t>p </a:t>
            </a:r>
            <a:r>
              <a:rPr lang="en-US" dirty="0">
                <a:solidFill>
                  <a:prstClr val="black"/>
                </a:solidFill>
                <a:latin typeface="39251" panose="020B0603050302020204" pitchFamily="34" charset="0"/>
              </a:rPr>
              <a:t>[ </a:t>
            </a:r>
            <a:r>
              <a:rPr lang="en-US" dirty="0">
                <a:solidFill>
                  <a:prstClr val="black"/>
                </a:solidFill>
                <a:latin typeface="Book Antiqua" panose="02040602050305030304" pitchFamily="18" charset="0"/>
              </a:rPr>
              <a:t>0.286) were similar between the two groups. The 5-year overall survival rates were 77.4% and 76.7%, respectively (</a:t>
            </a:r>
            <a:r>
              <a:rPr lang="en-US" i="1" dirty="0">
                <a:solidFill>
                  <a:prstClr val="black"/>
                </a:solidFill>
                <a:latin typeface="Book Antiqua" panose="02040602050305030304" pitchFamily="18" charset="0"/>
              </a:rPr>
              <a:t>p </a:t>
            </a:r>
            <a:r>
              <a:rPr lang="en-US" dirty="0">
                <a:solidFill>
                  <a:prstClr val="black"/>
                </a:solidFill>
                <a:latin typeface="39251" panose="020B0603050302020204" pitchFamily="34" charset="0"/>
              </a:rPr>
              <a:t>[ </a:t>
            </a:r>
            <a:r>
              <a:rPr lang="en-US" dirty="0">
                <a:solidFill>
                  <a:prstClr val="black"/>
                </a:solidFill>
                <a:latin typeface="Book Antiqua" panose="02040602050305030304" pitchFamily="18" charset="0"/>
              </a:rPr>
              <a:t>0.596). The 3-year recurrence-free survival rates were 62.9% and 71.5%, respectively (</a:t>
            </a:r>
            <a:r>
              <a:rPr lang="en-US" i="1" dirty="0">
                <a:solidFill>
                  <a:prstClr val="black"/>
                </a:solidFill>
                <a:latin typeface="Book Antiqua" panose="02040602050305030304" pitchFamily="18" charset="0"/>
              </a:rPr>
              <a:t>p </a:t>
            </a:r>
            <a:r>
              <a:rPr lang="en-US" dirty="0">
                <a:solidFill>
                  <a:prstClr val="black"/>
                </a:solidFill>
                <a:latin typeface="39251" panose="020B0603050302020204" pitchFamily="34" charset="0"/>
              </a:rPr>
              <a:t>[ </a:t>
            </a:r>
            <a:r>
              <a:rPr lang="en-US" dirty="0">
                <a:solidFill>
                  <a:prstClr val="black"/>
                </a:solidFill>
                <a:latin typeface="Book Antiqua" panose="02040602050305030304" pitchFamily="18" charset="0"/>
              </a:rPr>
              <a:t>0.070).</a:t>
            </a:r>
          </a:p>
          <a:p>
            <a:pPr lvl="0" algn="just">
              <a:defRPr/>
            </a:pPr>
            <a:r>
              <a:rPr lang="en-US" i="1" dirty="0">
                <a:solidFill>
                  <a:prstClr val="black"/>
                </a:solidFill>
                <a:latin typeface="Book Antiqua" panose="02040602050305030304" pitchFamily="18" charset="0"/>
              </a:rPr>
              <a:t>Conclusions. </a:t>
            </a:r>
            <a:r>
              <a:rPr lang="en-US" dirty="0">
                <a:solidFill>
                  <a:prstClr val="black"/>
                </a:solidFill>
                <a:latin typeface="Book Antiqua" panose="02040602050305030304" pitchFamily="18" charset="0"/>
              </a:rPr>
              <a:t>Neoadjuvant chemotherapy, followed by resection, obtained similar </a:t>
            </a:r>
            <a:r>
              <a:rPr lang="en-US" dirty="0" err="1">
                <a:solidFill>
                  <a:prstClr val="black"/>
                </a:solidFill>
                <a:latin typeface="Book Antiqua" panose="02040602050305030304" pitchFamily="18" charset="0"/>
              </a:rPr>
              <a:t>resectability</a:t>
            </a:r>
            <a:r>
              <a:rPr lang="en-US" dirty="0">
                <a:solidFill>
                  <a:prstClr val="black"/>
                </a:solidFill>
                <a:latin typeface="Book Antiqua" panose="02040602050305030304" pitchFamily="18" charset="0"/>
              </a:rPr>
              <a:t> and long-term survival rates to those of upfront surgery. Therefore, the role of neoadjuvant chemotherapy should be re</a:t>
            </a:r>
            <a:r>
              <a:rPr lang="en-US" dirty="0">
                <a:solidFill>
                  <a:prstClr val="black"/>
                </a:solidFill>
                <a:latin typeface="Arial" panose="020B0604020202020204" pitchFamily="34" charset="0"/>
              </a:rPr>
              <a:t>ﬁ</a:t>
            </a:r>
            <a:r>
              <a:rPr lang="en-US" dirty="0">
                <a:solidFill>
                  <a:prstClr val="black"/>
                </a:solidFill>
                <a:latin typeface="Book Antiqua" panose="02040602050305030304" pitchFamily="18" charset="0"/>
              </a:rPr>
              <a:t>ned in randomized controlled trials.</a:t>
            </a:r>
          </a:p>
          <a:p>
            <a:pPr lvl="0">
              <a:defRPr/>
            </a:pPr>
            <a:endParaRPr lang="en-US" sz="1600" dirty="0">
              <a:solidFill>
                <a:prstClr val="black"/>
              </a:solidFill>
              <a:latin typeface="Book Antiqua" panose="02040602050305030304" pitchFamily="18" charset="0"/>
            </a:endParaRPr>
          </a:p>
          <a:p>
            <a:pPr lvl="0">
              <a:defRPr/>
            </a:pPr>
            <a:r>
              <a:rPr lang="en-US" sz="1400" dirty="0">
                <a:solidFill>
                  <a:prstClr val="black"/>
                </a:solidFill>
                <a:latin typeface="Book Antiqua" panose="02040602050305030304" pitchFamily="18" charset="0"/>
              </a:rPr>
              <a:t>(Ann </a:t>
            </a:r>
            <a:r>
              <a:rPr lang="en-US" sz="1400" dirty="0" err="1">
                <a:solidFill>
                  <a:prstClr val="black"/>
                </a:solidFill>
                <a:latin typeface="Book Antiqua" panose="02040602050305030304" pitchFamily="18" charset="0"/>
              </a:rPr>
              <a:t>Thorac</a:t>
            </a:r>
            <a:r>
              <a:rPr lang="en-US" sz="1400" dirty="0">
                <a:solidFill>
                  <a:prstClr val="black"/>
                </a:solidFill>
                <a:latin typeface="Book Antiqua" panose="02040602050305030304" pitchFamily="18" charset="0"/>
              </a:rPr>
              <a:t> </a:t>
            </a:r>
            <a:r>
              <a:rPr lang="en-US" sz="1400" dirty="0" err="1">
                <a:solidFill>
                  <a:prstClr val="black"/>
                </a:solidFill>
                <a:latin typeface="Book Antiqua" panose="02040602050305030304" pitchFamily="18" charset="0"/>
              </a:rPr>
              <a:t>Surg</a:t>
            </a:r>
            <a:r>
              <a:rPr lang="en-US" sz="1400" dirty="0">
                <a:solidFill>
                  <a:prstClr val="black"/>
                </a:solidFill>
                <a:latin typeface="Book Antiqua" panose="02040602050305030304" pitchFamily="18" charset="0"/>
              </a:rPr>
              <a:t> 2019;107:355</a:t>
            </a:r>
            <a:r>
              <a:rPr lang="en-US" sz="1400" dirty="0">
                <a:solidFill>
                  <a:prstClr val="black"/>
                </a:solidFill>
                <a:latin typeface="Arial" panose="020B0604020202020204" pitchFamily="34" charset="0"/>
              </a:rPr>
              <a:t>–</a:t>
            </a:r>
            <a:r>
              <a:rPr lang="en-US" sz="1400" dirty="0">
                <a:solidFill>
                  <a:prstClr val="black"/>
                </a:solidFill>
                <a:latin typeface="Book Antiqua" panose="02040602050305030304" pitchFamily="18" charset="0"/>
              </a:rPr>
              <a:t>62)</a:t>
            </a:r>
          </a:p>
          <a:p>
            <a:pPr lvl="0">
              <a:defRPr/>
            </a:pPr>
            <a:r>
              <a:rPr lang="en-US" sz="1400" dirty="0">
                <a:solidFill>
                  <a:prstClr val="black"/>
                </a:solidFill>
                <a:latin typeface="Calibri" panose="020F0502020204030204" pitchFamily="34" charset="0"/>
              </a:rPr>
              <a:t>© </a:t>
            </a:r>
            <a:r>
              <a:rPr lang="en-US" sz="1400" dirty="0">
                <a:solidFill>
                  <a:prstClr val="black"/>
                </a:solidFill>
                <a:latin typeface="Book Antiqua" panose="02040602050305030304" pitchFamily="18" charset="0"/>
              </a:rPr>
              <a:t>2019 by The Society of Thoracic Surgeons</a:t>
            </a:r>
            <a:endParaRPr lang="en-US" sz="1400" dirty="0"/>
          </a:p>
        </p:txBody>
      </p:sp>
    </p:spTree>
    <p:extLst>
      <p:ext uri="{BB962C8B-B14F-4D97-AF65-F5344CB8AC3E}">
        <p14:creationId xmlns:p14="http://schemas.microsoft.com/office/powerpoint/2010/main" val="23129535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856" y="127590"/>
            <a:ext cx="11823404" cy="6032421"/>
          </a:xfrm>
          <a:prstGeom prst="rect">
            <a:avLst/>
          </a:prstGeom>
        </p:spPr>
        <p:txBody>
          <a:bodyPr wrap="square">
            <a:spAutoFit/>
          </a:bodyPr>
          <a:lstStyle/>
          <a:p>
            <a:pPr marL="0" marR="2089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Is There a Role for Cancer-Directed Surgery in Early-Stage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Sarcomatoid</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or Biphasic Mesothelioma?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Samuel Kim, MD, David A. Bull, MD, Linda Garland, MD, Zain </a:t>
            </a:r>
            <a:r>
              <a:rPr kumimoji="0" lang="en-US" b="0" i="0" u="none" strike="noStrike" kern="1200" cap="none" spc="0" normalizeH="0" baseline="0" noProof="0" dirty="0" err="1">
                <a:ln>
                  <a:noFill/>
                </a:ln>
                <a:solidFill>
                  <a:prstClr val="black"/>
                </a:solidFill>
                <a:effectLst/>
                <a:uLnTx/>
                <a:uFillTx/>
                <a:latin typeface="Book Antiqua" panose="02040602050305030304" pitchFamily="18" charset="0"/>
                <a:ea typeface="+mn-ea"/>
                <a:cs typeface="+mn-cs"/>
              </a:rPr>
              <a:t>Khalpey</a:t>
            </a:r>
            <a:r>
              <a:rPr kumimoji="0" lang="en-US"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 MD, PhD, </a:t>
            </a:r>
            <a:r>
              <a:rPr kumimoji="0" lang="en-US" b="0" i="0" u="none" strike="noStrike" kern="1200" cap="none" spc="0" normalizeH="0" baseline="0" noProof="0" dirty="0" err="1">
                <a:ln>
                  <a:noFill/>
                </a:ln>
                <a:solidFill>
                  <a:prstClr val="black"/>
                </a:solidFill>
                <a:effectLst/>
                <a:uLnTx/>
                <a:uFillTx/>
                <a:latin typeface="Book Antiqua" panose="02040602050305030304" pitchFamily="18" charset="0"/>
                <a:ea typeface="+mn-ea"/>
                <a:cs typeface="+mn-cs"/>
              </a:rPr>
              <a:t>Baldasarre</a:t>
            </a:r>
            <a:r>
              <a:rPr kumimoji="0" lang="en-US"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 </a:t>
            </a:r>
            <a:r>
              <a:rPr kumimoji="0" lang="en-US" b="0" i="0" u="none" strike="noStrike" kern="1200" cap="none" spc="0" normalizeH="0" baseline="0" noProof="0" dirty="0" err="1">
                <a:ln>
                  <a:noFill/>
                </a:ln>
                <a:solidFill>
                  <a:prstClr val="black"/>
                </a:solidFill>
                <a:effectLst/>
                <a:uLnTx/>
                <a:uFillTx/>
                <a:latin typeface="Book Antiqua" panose="02040602050305030304" pitchFamily="18" charset="0"/>
                <a:ea typeface="+mn-ea"/>
                <a:cs typeface="+mn-cs"/>
              </a:rPr>
              <a:t>Stea</a:t>
            </a:r>
            <a:r>
              <a:rPr kumimoji="0" lang="en-US"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 MD, PhD, Sun Yi, MD, and Charles C. Hsu, MD, PhD</a:t>
            </a:r>
            <a:endParaRPr kumimoji="0" lang="en-US" sz="18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Results.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From National Cancer Database queries, 878 patients with clinical stage I or II MPM with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sarcomatoid</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 </a:t>
            </a:r>
            <a:r>
              <a:rPr kumimoji="0" lang="en-US" sz="1800" b="0" i="0" u="none" strike="noStrike" kern="1200" cap="none" spc="0" normalizeH="0" baseline="0" noProof="0" dirty="0">
                <a:ln>
                  <a:noFill/>
                </a:ln>
                <a:solidFill>
                  <a:prstClr val="black"/>
                </a:solidFill>
                <a:effectLst/>
                <a:uLnTx/>
                <a:uFillTx/>
                <a:latin typeface="39251" panose="020B0603050302020204" pitchFamily="34" charset="0"/>
                <a:ea typeface="+mn-ea"/>
                <a:cs typeface="+mn-cs"/>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524) or biphasic (n </a:t>
            </a:r>
            <a:r>
              <a:rPr kumimoji="0" lang="en-US" sz="1800" b="0" i="0" u="none" strike="noStrike" kern="1200" cap="none" spc="0" normalizeH="0" baseline="0" noProof="0" dirty="0">
                <a:ln>
                  <a:noFill/>
                </a:ln>
                <a:solidFill>
                  <a:prstClr val="black"/>
                </a:solidFill>
                <a:effectLst/>
                <a:uLnTx/>
                <a:uFillTx/>
                <a:latin typeface="39251" panose="020B0603050302020204" pitchFamily="34" charset="0"/>
                <a:ea typeface="+mn-ea"/>
                <a:cs typeface="+mn-cs"/>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354) histology were identi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ﬁ</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ed. Overall median survival was 5.5 months for patients with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sarcomatoid</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mesothelioma. The cancer-directed surgery improved overall survival compared with no operation</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(median survival, 7.56 months vs 4.21 months,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respec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tively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1800" b="0" i="1"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p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0.01). In the biphasic group, median overall survival was 12.2 months. Again, the cancer-directed surgery improved survival compared with no operation (15.8 months vs 9.3 months, </a:t>
            </a:r>
            <a:r>
              <a:rPr kumimoji="0" lang="en-US" sz="1800" b="0" i="1"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p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0.01). For both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histologies</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the cancer-directed surgery improved overall survival compared with those who underwent chemotherapy or radiotherapy, or both, without resection (</a:t>
            </a:r>
            <a:r>
              <a:rPr kumimoji="0" lang="en-US" sz="1800" b="0" i="1"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p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0.05).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Peri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operative mortality was 6.0% at 30 days and 21.4% at 90 days.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Conclusions.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The cancer-directed surgery is associated with improved survival in early-stage MPM patients with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nonepithelioid</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histology compared with those who did not undergo resection or chose medical therapy. Given the high perioperative mortality, a careful patient selection and multidisciplinary evaluation is recommended.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(Ann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Thorac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Surg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2019;107:194</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201)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2019 by The Society of Thoracic Surgeons</a:t>
            </a:r>
          </a:p>
        </p:txBody>
      </p:sp>
    </p:spTree>
    <p:extLst>
      <p:ext uri="{BB962C8B-B14F-4D97-AF65-F5344CB8AC3E}">
        <p14:creationId xmlns:p14="http://schemas.microsoft.com/office/powerpoint/2010/main" val="469183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18AA5A-B375-3D4E-A010-622B7E22AAED}"/>
              </a:ext>
            </a:extLst>
          </p:cNvPr>
          <p:cNvPicPr>
            <a:picLocks noChangeAspect="1"/>
          </p:cNvPicPr>
          <p:nvPr/>
        </p:nvPicPr>
        <p:blipFill>
          <a:blip r:embed="rId2"/>
          <a:stretch>
            <a:fillRect/>
          </a:stretch>
        </p:blipFill>
        <p:spPr>
          <a:xfrm>
            <a:off x="15190" y="0"/>
            <a:ext cx="10350500" cy="3505200"/>
          </a:xfrm>
          <a:prstGeom prst="rect">
            <a:avLst/>
          </a:prstGeom>
        </p:spPr>
      </p:pic>
      <p:sp>
        <p:nvSpPr>
          <p:cNvPr id="8" name="TextBox 7">
            <a:extLst>
              <a:ext uri="{FF2B5EF4-FFF2-40B4-BE49-F238E27FC236}">
                <a16:creationId xmlns:a16="http://schemas.microsoft.com/office/drawing/2014/main" id="{192CD20F-D0CB-DD4C-B995-11BE419DB561}"/>
              </a:ext>
            </a:extLst>
          </p:cNvPr>
          <p:cNvSpPr txBox="1"/>
          <p:nvPr/>
        </p:nvSpPr>
        <p:spPr>
          <a:xfrm>
            <a:off x="1567543" y="4108862"/>
            <a:ext cx="3788228" cy="1477328"/>
          </a:xfrm>
          <a:prstGeom prst="rect">
            <a:avLst/>
          </a:prstGeom>
          <a:noFill/>
        </p:spPr>
        <p:txBody>
          <a:bodyPr wrap="square" rtlCol="0">
            <a:spAutoFit/>
          </a:bodyPr>
          <a:lstStyle/>
          <a:p>
            <a:pPr marL="285750" indent="-285750">
              <a:buFont typeface="Arial" panose="020B0604020202020204" pitchFamily="34" charset="0"/>
              <a:buChar char="•"/>
            </a:pPr>
            <a:r>
              <a:rPr lang="en-US" dirty="0"/>
              <a:t>Chemo + </a:t>
            </a:r>
            <a:r>
              <a:rPr lang="en-US" dirty="0" err="1"/>
              <a:t>ipi</a:t>
            </a:r>
            <a:r>
              <a:rPr lang="en-US" dirty="0"/>
              <a:t> (13 patients) vs. historical chemo alone (42 patients)</a:t>
            </a:r>
          </a:p>
          <a:p>
            <a:pPr marL="285750" indent="-285750">
              <a:buFont typeface="Arial" panose="020B0604020202020204" pitchFamily="34" charset="0"/>
              <a:buChar char="•"/>
            </a:pPr>
            <a:r>
              <a:rPr lang="en-US" dirty="0"/>
              <a:t>Stage II - IIIA</a:t>
            </a:r>
          </a:p>
          <a:p>
            <a:endParaRPr lang="en-US" dirty="0"/>
          </a:p>
        </p:txBody>
      </p:sp>
      <p:pic>
        <p:nvPicPr>
          <p:cNvPr id="9" name="Picture 8">
            <a:extLst>
              <a:ext uri="{FF2B5EF4-FFF2-40B4-BE49-F238E27FC236}">
                <a16:creationId xmlns:a16="http://schemas.microsoft.com/office/drawing/2014/main" id="{AFE1D2EE-EC0D-904E-ABAB-98E31958A91F}"/>
              </a:ext>
            </a:extLst>
          </p:cNvPr>
          <p:cNvPicPr>
            <a:picLocks noChangeAspect="1"/>
          </p:cNvPicPr>
          <p:nvPr/>
        </p:nvPicPr>
        <p:blipFill>
          <a:blip r:embed="rId3"/>
          <a:stretch>
            <a:fillRect/>
          </a:stretch>
        </p:blipFill>
        <p:spPr>
          <a:xfrm>
            <a:off x="5537426" y="3811978"/>
            <a:ext cx="6308293" cy="1300679"/>
          </a:xfrm>
          <a:prstGeom prst="rect">
            <a:avLst/>
          </a:prstGeom>
        </p:spPr>
      </p:pic>
    </p:spTree>
    <p:extLst>
      <p:ext uri="{BB962C8B-B14F-4D97-AF65-F5344CB8AC3E}">
        <p14:creationId xmlns:p14="http://schemas.microsoft.com/office/powerpoint/2010/main" val="1185997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E9517E-24EF-724C-8AD6-8B7142293C77}"/>
              </a:ext>
            </a:extLst>
          </p:cNvPr>
          <p:cNvPicPr>
            <a:picLocks noChangeAspect="1"/>
          </p:cNvPicPr>
          <p:nvPr/>
        </p:nvPicPr>
        <p:blipFill>
          <a:blip r:embed="rId2"/>
          <a:stretch>
            <a:fillRect/>
          </a:stretch>
        </p:blipFill>
        <p:spPr>
          <a:xfrm>
            <a:off x="704850" y="0"/>
            <a:ext cx="10528300" cy="4064000"/>
          </a:xfrm>
          <a:prstGeom prst="rect">
            <a:avLst/>
          </a:prstGeom>
        </p:spPr>
      </p:pic>
      <p:pic>
        <p:nvPicPr>
          <p:cNvPr id="3" name="Picture 2">
            <a:extLst>
              <a:ext uri="{FF2B5EF4-FFF2-40B4-BE49-F238E27FC236}">
                <a16:creationId xmlns:a16="http://schemas.microsoft.com/office/drawing/2014/main" id="{936BEEB1-C2C5-BF46-BBF0-B2C01BAB0EB9}"/>
              </a:ext>
            </a:extLst>
          </p:cNvPr>
          <p:cNvPicPr>
            <a:picLocks noChangeAspect="1"/>
          </p:cNvPicPr>
          <p:nvPr/>
        </p:nvPicPr>
        <p:blipFill>
          <a:blip r:embed="rId3"/>
          <a:stretch>
            <a:fillRect/>
          </a:stretch>
        </p:blipFill>
        <p:spPr>
          <a:xfrm>
            <a:off x="926192" y="4155628"/>
            <a:ext cx="10274300" cy="2171700"/>
          </a:xfrm>
          <a:prstGeom prst="rect">
            <a:avLst/>
          </a:prstGeom>
        </p:spPr>
      </p:pic>
    </p:spTree>
    <p:extLst>
      <p:ext uri="{BB962C8B-B14F-4D97-AF65-F5344CB8AC3E}">
        <p14:creationId xmlns:p14="http://schemas.microsoft.com/office/powerpoint/2010/main" val="10312392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55BD78-EE15-1B45-B6A1-D5B3575E8523}"/>
              </a:ext>
            </a:extLst>
          </p:cNvPr>
          <p:cNvPicPr>
            <a:picLocks noChangeAspect="1"/>
          </p:cNvPicPr>
          <p:nvPr/>
        </p:nvPicPr>
        <p:blipFill>
          <a:blip r:embed="rId2"/>
          <a:stretch>
            <a:fillRect/>
          </a:stretch>
        </p:blipFill>
        <p:spPr>
          <a:xfrm>
            <a:off x="114300" y="0"/>
            <a:ext cx="8899835" cy="2908300"/>
          </a:xfrm>
          <a:prstGeom prst="rect">
            <a:avLst/>
          </a:prstGeom>
        </p:spPr>
      </p:pic>
      <p:sp>
        <p:nvSpPr>
          <p:cNvPr id="5" name="Content Placeholder 4">
            <a:extLst>
              <a:ext uri="{FF2B5EF4-FFF2-40B4-BE49-F238E27FC236}">
                <a16:creationId xmlns:a16="http://schemas.microsoft.com/office/drawing/2014/main" id="{41173EDB-4FDE-1541-BA68-8B32AF7FEAF3}"/>
              </a:ext>
            </a:extLst>
          </p:cNvPr>
          <p:cNvSpPr>
            <a:spLocks noGrp="1"/>
          </p:cNvSpPr>
          <p:nvPr>
            <p:ph idx="1"/>
          </p:nvPr>
        </p:nvSpPr>
        <p:spPr>
          <a:xfrm>
            <a:off x="838200" y="3898899"/>
            <a:ext cx="10515600" cy="1498601"/>
          </a:xfrm>
        </p:spPr>
        <p:txBody>
          <a:bodyPr/>
          <a:lstStyle/>
          <a:p>
            <a:r>
              <a:rPr lang="en-US" dirty="0"/>
              <a:t>559 patients with </a:t>
            </a:r>
            <a:r>
              <a:rPr lang="en-US" dirty="0" err="1"/>
              <a:t>cstage</a:t>
            </a:r>
            <a:r>
              <a:rPr lang="en-US" dirty="0"/>
              <a:t> 1 lung cancer, lobectomy</a:t>
            </a:r>
          </a:p>
          <a:p>
            <a:r>
              <a:rPr lang="en-US" dirty="0"/>
              <a:t>206 case-matched pairs</a:t>
            </a:r>
          </a:p>
        </p:txBody>
      </p:sp>
      <p:pic>
        <p:nvPicPr>
          <p:cNvPr id="6" name="Picture 5">
            <a:extLst>
              <a:ext uri="{FF2B5EF4-FFF2-40B4-BE49-F238E27FC236}">
                <a16:creationId xmlns:a16="http://schemas.microsoft.com/office/drawing/2014/main" id="{595806D8-1C4F-5F41-A0A1-2B73D81A4121}"/>
              </a:ext>
            </a:extLst>
          </p:cNvPr>
          <p:cNvPicPr>
            <a:picLocks noChangeAspect="1"/>
          </p:cNvPicPr>
          <p:nvPr/>
        </p:nvPicPr>
        <p:blipFill>
          <a:blip r:embed="rId3"/>
          <a:stretch>
            <a:fillRect/>
          </a:stretch>
        </p:blipFill>
        <p:spPr>
          <a:xfrm>
            <a:off x="7797800" y="641350"/>
            <a:ext cx="4191000" cy="673100"/>
          </a:xfrm>
          <a:prstGeom prst="rect">
            <a:avLst/>
          </a:prstGeom>
        </p:spPr>
      </p:pic>
    </p:spTree>
    <p:extLst>
      <p:ext uri="{BB962C8B-B14F-4D97-AF65-F5344CB8AC3E}">
        <p14:creationId xmlns:p14="http://schemas.microsoft.com/office/powerpoint/2010/main" val="1271977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AutoShape 1">
            <a:extLst>
              <a:ext uri="{FF2B5EF4-FFF2-40B4-BE49-F238E27FC236}">
                <a16:creationId xmlns:a16="http://schemas.microsoft.com/office/drawing/2014/main" id="{0A138EE4-F4F4-AA49-8C49-C23D33E97933}"/>
              </a:ext>
            </a:extLst>
          </p:cNvPr>
          <p:cNvSpPr>
            <a:spLocks noChangeArrowheads="1"/>
          </p:cNvSpPr>
          <p:nvPr/>
        </p:nvSpPr>
        <p:spPr bwMode="auto">
          <a:xfrm>
            <a:off x="1603375" y="79375"/>
            <a:ext cx="8985250" cy="15875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4098" name="Picture 2">
            <a:extLst>
              <a:ext uri="{FF2B5EF4-FFF2-40B4-BE49-F238E27FC236}">
                <a16:creationId xmlns:a16="http://schemas.microsoft.com/office/drawing/2014/main" id="{03246FDB-BE52-E348-A03C-56D9EDA59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230" y="581025"/>
            <a:ext cx="9633770" cy="57826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Text Box 3">
            <a:extLst>
              <a:ext uri="{FF2B5EF4-FFF2-40B4-BE49-F238E27FC236}">
                <a16:creationId xmlns:a16="http://schemas.microsoft.com/office/drawing/2014/main" id="{EC2A068E-7FF2-9649-8DF2-F9269A3BFEE1}"/>
              </a:ext>
            </a:extLst>
          </p:cNvPr>
          <p:cNvSpPr txBox="1">
            <a:spLocks noChangeArrowheads="1"/>
          </p:cNvSpPr>
          <p:nvPr/>
        </p:nvSpPr>
        <p:spPr bwMode="auto">
          <a:xfrm>
            <a:off x="2476500" y="6477001"/>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900" i="1"/>
              <a:t>The Annals of Thoracic Surgery</a:t>
            </a:r>
            <a:r>
              <a:rPr lang="en-US" altLang="en-US" sz="900"/>
              <a:t> 2018 106, 1499-1503DOI: (10.1016/j.athoracsur.2018.06.070) </a:t>
            </a:r>
          </a:p>
        </p:txBody>
      </p:sp>
      <p:sp>
        <p:nvSpPr>
          <p:cNvPr id="4100" name="Text Box 4">
            <a:extLst>
              <a:ext uri="{FF2B5EF4-FFF2-40B4-BE49-F238E27FC236}">
                <a16:creationId xmlns:a16="http://schemas.microsoft.com/office/drawing/2014/main" id="{1618D82E-006C-3D43-9EFF-90618DB9F46C}"/>
              </a:ext>
            </a:extLst>
          </p:cNvPr>
          <p:cNvSpPr txBox="1">
            <a:spLocks noChangeArrowheads="1"/>
          </p:cNvSpPr>
          <p:nvPr/>
        </p:nvSpPr>
        <p:spPr bwMode="auto">
          <a:xfrm>
            <a:off x="2476500" y="6624639"/>
            <a:ext cx="55562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900"/>
              <a:t>Copyright © 2018 The Society of Thoracic Surgeons</a:t>
            </a:r>
            <a:r>
              <a:rPr lang="en-US" altLang="en-US" sz="900">
                <a:hlinkClick r:id="rId4"/>
              </a:rPr>
              <a:t> Terms and Conditions</a:t>
            </a:r>
          </a:p>
        </p:txBody>
      </p:sp>
      <p:pic>
        <p:nvPicPr>
          <p:cNvPr id="4101" name="Picture 5">
            <a:extLst>
              <a:ext uri="{FF2B5EF4-FFF2-40B4-BE49-F238E27FC236}">
                <a16:creationId xmlns:a16="http://schemas.microsoft.com/office/drawing/2014/main" id="{DF185739-BE89-CC47-B3F0-44CB428748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376" y="6064250"/>
            <a:ext cx="708025" cy="79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23543971"/>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AutoShape 1">
            <a:extLst>
              <a:ext uri="{FF2B5EF4-FFF2-40B4-BE49-F238E27FC236}">
                <a16:creationId xmlns:a16="http://schemas.microsoft.com/office/drawing/2014/main" id="{80F814B5-850F-6F48-8EF5-B10882A2A1C7}"/>
              </a:ext>
            </a:extLst>
          </p:cNvPr>
          <p:cNvSpPr>
            <a:spLocks noChangeArrowheads="1"/>
          </p:cNvSpPr>
          <p:nvPr/>
        </p:nvSpPr>
        <p:spPr bwMode="auto">
          <a:xfrm>
            <a:off x="5781676" y="79376"/>
            <a:ext cx="672277" cy="371513"/>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r>
              <a:rPr lang="en-US" altLang="en-US">
                <a:solidFill>
                  <a:srgbClr val="FFFFFF"/>
                </a:solidFill>
              </a:rPr>
              <a:t>Fig 1 </a:t>
            </a:r>
          </a:p>
        </p:txBody>
      </p:sp>
      <p:pic>
        <p:nvPicPr>
          <p:cNvPr id="4098" name="Picture 2">
            <a:extLst>
              <a:ext uri="{FF2B5EF4-FFF2-40B4-BE49-F238E27FC236}">
                <a16:creationId xmlns:a16="http://schemas.microsoft.com/office/drawing/2014/main" id="{5CD814C5-18E6-8A49-B4C9-04DB67AB3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1603153"/>
            <a:ext cx="10236200" cy="47214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Text Box 3">
            <a:extLst>
              <a:ext uri="{FF2B5EF4-FFF2-40B4-BE49-F238E27FC236}">
                <a16:creationId xmlns:a16="http://schemas.microsoft.com/office/drawing/2014/main" id="{3FE9EECF-8AF5-C349-B7C0-EC0057061AA8}"/>
              </a:ext>
            </a:extLst>
          </p:cNvPr>
          <p:cNvSpPr txBox="1">
            <a:spLocks noChangeArrowheads="1"/>
          </p:cNvSpPr>
          <p:nvPr/>
        </p:nvSpPr>
        <p:spPr bwMode="auto">
          <a:xfrm>
            <a:off x="2476500" y="6477001"/>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900" i="1"/>
              <a:t>The Annals of Thoracic Surgery</a:t>
            </a:r>
            <a:r>
              <a:rPr lang="en-US" altLang="en-US" sz="900"/>
              <a:t> 2018 106, 1499-1503DOI: (10.1016/j.athoracsur.2018.06.070) </a:t>
            </a:r>
          </a:p>
        </p:txBody>
      </p:sp>
      <p:sp>
        <p:nvSpPr>
          <p:cNvPr id="4100" name="Text Box 4">
            <a:extLst>
              <a:ext uri="{FF2B5EF4-FFF2-40B4-BE49-F238E27FC236}">
                <a16:creationId xmlns:a16="http://schemas.microsoft.com/office/drawing/2014/main" id="{DCAE4939-9E44-DF4A-95AC-BBFE530A9C40}"/>
              </a:ext>
            </a:extLst>
          </p:cNvPr>
          <p:cNvSpPr txBox="1">
            <a:spLocks noChangeArrowheads="1"/>
          </p:cNvSpPr>
          <p:nvPr/>
        </p:nvSpPr>
        <p:spPr bwMode="auto">
          <a:xfrm>
            <a:off x="2476500" y="6624639"/>
            <a:ext cx="55562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900"/>
              <a:t>Copyright © 2018 The Society of Thoracic Surgeons</a:t>
            </a:r>
            <a:r>
              <a:rPr lang="en-US" altLang="en-US" sz="900">
                <a:hlinkClick r:id="rId4"/>
              </a:rPr>
              <a:t> Terms and Conditions</a:t>
            </a:r>
          </a:p>
        </p:txBody>
      </p:sp>
      <p:pic>
        <p:nvPicPr>
          <p:cNvPr id="7" name="Picture 6">
            <a:extLst>
              <a:ext uri="{FF2B5EF4-FFF2-40B4-BE49-F238E27FC236}">
                <a16:creationId xmlns:a16="http://schemas.microsoft.com/office/drawing/2014/main" id="{E5BFF9FC-8485-CE44-ACAE-D3BE68D2B8B3}"/>
              </a:ext>
            </a:extLst>
          </p:cNvPr>
          <p:cNvPicPr>
            <a:picLocks noChangeAspect="1"/>
          </p:cNvPicPr>
          <p:nvPr/>
        </p:nvPicPr>
        <p:blipFill>
          <a:blip r:embed="rId5"/>
          <a:stretch>
            <a:fillRect/>
          </a:stretch>
        </p:blipFill>
        <p:spPr>
          <a:xfrm>
            <a:off x="4215863" y="408761"/>
            <a:ext cx="5270500" cy="2830110"/>
          </a:xfrm>
          <a:prstGeom prst="rect">
            <a:avLst/>
          </a:prstGeom>
          <a:ln w="76200">
            <a:solidFill>
              <a:schemeClr val="accent5"/>
            </a:solidFill>
          </a:ln>
        </p:spPr>
      </p:pic>
    </p:spTree>
    <p:extLst>
      <p:ext uri="{BB962C8B-B14F-4D97-AF65-F5344CB8AC3E}">
        <p14:creationId xmlns:p14="http://schemas.microsoft.com/office/powerpoint/2010/main" val="2659248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33AE0B-B057-3349-8F7D-B8FC721B26D7}"/>
              </a:ext>
            </a:extLst>
          </p:cNvPr>
          <p:cNvPicPr>
            <a:picLocks noChangeAspect="1"/>
          </p:cNvPicPr>
          <p:nvPr/>
        </p:nvPicPr>
        <p:blipFill>
          <a:blip r:embed="rId3"/>
          <a:stretch>
            <a:fillRect/>
          </a:stretch>
        </p:blipFill>
        <p:spPr>
          <a:xfrm>
            <a:off x="1688940" y="2540000"/>
            <a:ext cx="2743200" cy="3530600"/>
          </a:xfrm>
          <a:prstGeom prst="rect">
            <a:avLst/>
          </a:prstGeom>
        </p:spPr>
      </p:pic>
      <p:pic>
        <p:nvPicPr>
          <p:cNvPr id="6" name="Picture 5">
            <a:extLst>
              <a:ext uri="{FF2B5EF4-FFF2-40B4-BE49-F238E27FC236}">
                <a16:creationId xmlns:a16="http://schemas.microsoft.com/office/drawing/2014/main" id="{886E0E58-1A3A-564D-BE12-9D75238AF3A0}"/>
              </a:ext>
            </a:extLst>
          </p:cNvPr>
          <p:cNvPicPr>
            <a:picLocks noChangeAspect="1"/>
          </p:cNvPicPr>
          <p:nvPr/>
        </p:nvPicPr>
        <p:blipFill rotWithShape="1">
          <a:blip r:embed="rId4"/>
          <a:srcRect l="227" b="5231"/>
          <a:stretch/>
        </p:blipFill>
        <p:spPr>
          <a:xfrm>
            <a:off x="5729287" y="1567191"/>
            <a:ext cx="6267668" cy="5176510"/>
          </a:xfrm>
          <a:prstGeom prst="rect">
            <a:avLst/>
          </a:prstGeom>
        </p:spPr>
      </p:pic>
      <p:pic>
        <p:nvPicPr>
          <p:cNvPr id="7" name="Picture 6">
            <a:extLst>
              <a:ext uri="{FF2B5EF4-FFF2-40B4-BE49-F238E27FC236}">
                <a16:creationId xmlns:a16="http://schemas.microsoft.com/office/drawing/2014/main" id="{CA63B9F5-5C17-6A4F-BA87-0F63D4E8967E}"/>
              </a:ext>
            </a:extLst>
          </p:cNvPr>
          <p:cNvPicPr>
            <a:picLocks noChangeAspect="1"/>
          </p:cNvPicPr>
          <p:nvPr/>
        </p:nvPicPr>
        <p:blipFill>
          <a:blip r:embed="rId5"/>
          <a:stretch>
            <a:fillRect/>
          </a:stretch>
        </p:blipFill>
        <p:spPr>
          <a:xfrm>
            <a:off x="3201680" y="0"/>
            <a:ext cx="5267638" cy="1866900"/>
          </a:xfrm>
          <a:prstGeom prst="rect">
            <a:avLst/>
          </a:prstGeom>
        </p:spPr>
      </p:pic>
    </p:spTree>
    <p:extLst>
      <p:ext uri="{BB962C8B-B14F-4D97-AF65-F5344CB8AC3E}">
        <p14:creationId xmlns:p14="http://schemas.microsoft.com/office/powerpoint/2010/main" val="1642545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2D9C4F-0760-A846-90F0-B4216A650690}"/>
              </a:ext>
            </a:extLst>
          </p:cNvPr>
          <p:cNvPicPr>
            <a:picLocks noChangeAspect="1"/>
          </p:cNvPicPr>
          <p:nvPr/>
        </p:nvPicPr>
        <p:blipFill>
          <a:blip r:embed="rId2"/>
          <a:stretch>
            <a:fillRect/>
          </a:stretch>
        </p:blipFill>
        <p:spPr>
          <a:xfrm>
            <a:off x="393700" y="143467"/>
            <a:ext cx="6092042" cy="2005764"/>
          </a:xfrm>
          <a:prstGeom prst="rect">
            <a:avLst/>
          </a:prstGeom>
        </p:spPr>
      </p:pic>
      <p:sp>
        <p:nvSpPr>
          <p:cNvPr id="4" name="Content Placeholder 3">
            <a:extLst>
              <a:ext uri="{FF2B5EF4-FFF2-40B4-BE49-F238E27FC236}">
                <a16:creationId xmlns:a16="http://schemas.microsoft.com/office/drawing/2014/main" id="{F94904D0-7124-0241-9A94-341B16FE0C0B}"/>
              </a:ext>
            </a:extLst>
          </p:cNvPr>
          <p:cNvSpPr>
            <a:spLocks noGrp="1"/>
          </p:cNvSpPr>
          <p:nvPr>
            <p:ph idx="4294967295"/>
          </p:nvPr>
        </p:nvSpPr>
        <p:spPr>
          <a:xfrm>
            <a:off x="393700" y="2555875"/>
            <a:ext cx="10972800" cy="3976688"/>
          </a:xfrm>
        </p:spPr>
        <p:txBody>
          <a:bodyPr/>
          <a:lstStyle/>
          <a:p>
            <a:r>
              <a:rPr lang="en-US" dirty="0"/>
              <a:t>Anatomic lung resection</a:t>
            </a:r>
          </a:p>
          <a:p>
            <a:r>
              <a:rPr lang="en-US" dirty="0"/>
              <a:t>Randomized to digital or analog system</a:t>
            </a:r>
          </a:p>
          <a:p>
            <a:endParaRPr lang="en-US" dirty="0"/>
          </a:p>
        </p:txBody>
      </p:sp>
      <p:pic>
        <p:nvPicPr>
          <p:cNvPr id="5" name="Picture 4">
            <a:extLst>
              <a:ext uri="{FF2B5EF4-FFF2-40B4-BE49-F238E27FC236}">
                <a16:creationId xmlns:a16="http://schemas.microsoft.com/office/drawing/2014/main" id="{41EB6BB9-9802-4846-868D-2B2AAE2EFF0F}"/>
              </a:ext>
            </a:extLst>
          </p:cNvPr>
          <p:cNvPicPr>
            <a:picLocks noChangeAspect="1"/>
          </p:cNvPicPr>
          <p:nvPr/>
        </p:nvPicPr>
        <p:blipFill>
          <a:blip r:embed="rId3"/>
          <a:stretch>
            <a:fillRect/>
          </a:stretch>
        </p:blipFill>
        <p:spPr>
          <a:xfrm>
            <a:off x="6092042" y="1234831"/>
            <a:ext cx="4699000" cy="914400"/>
          </a:xfrm>
          <a:prstGeom prst="rect">
            <a:avLst/>
          </a:prstGeom>
        </p:spPr>
      </p:pic>
      <p:pic>
        <p:nvPicPr>
          <p:cNvPr id="6" name="Picture 5">
            <a:extLst>
              <a:ext uri="{FF2B5EF4-FFF2-40B4-BE49-F238E27FC236}">
                <a16:creationId xmlns:a16="http://schemas.microsoft.com/office/drawing/2014/main" id="{11F00D2D-5FB1-E64E-BD7A-145C496BE725}"/>
              </a:ext>
            </a:extLst>
          </p:cNvPr>
          <p:cNvPicPr>
            <a:picLocks noChangeAspect="1"/>
          </p:cNvPicPr>
          <p:nvPr/>
        </p:nvPicPr>
        <p:blipFill>
          <a:blip r:embed="rId4"/>
          <a:stretch>
            <a:fillRect/>
          </a:stretch>
        </p:blipFill>
        <p:spPr>
          <a:xfrm>
            <a:off x="3046021" y="3785013"/>
            <a:ext cx="6311900" cy="2019300"/>
          </a:xfrm>
          <a:prstGeom prst="rect">
            <a:avLst/>
          </a:prstGeom>
        </p:spPr>
      </p:pic>
    </p:spTree>
    <p:extLst>
      <p:ext uri="{BB962C8B-B14F-4D97-AF65-F5344CB8AC3E}">
        <p14:creationId xmlns:p14="http://schemas.microsoft.com/office/powerpoint/2010/main" val="2198760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AutoShape 1">
            <a:extLst>
              <a:ext uri="{FF2B5EF4-FFF2-40B4-BE49-F238E27FC236}">
                <a16:creationId xmlns:a16="http://schemas.microsoft.com/office/drawing/2014/main" id="{6D33CBA3-C66C-1742-A883-66A75126C544}"/>
              </a:ext>
            </a:extLst>
          </p:cNvPr>
          <p:cNvSpPr>
            <a:spLocks noChangeArrowheads="1"/>
          </p:cNvSpPr>
          <p:nvPr/>
        </p:nvSpPr>
        <p:spPr bwMode="auto">
          <a:xfrm>
            <a:off x="5781676" y="79376"/>
            <a:ext cx="672277" cy="371513"/>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r>
              <a:rPr lang="en-US" altLang="en-US">
                <a:solidFill>
                  <a:srgbClr val="FFFFFF"/>
                </a:solidFill>
              </a:rPr>
              <a:t>Fig 1 </a:t>
            </a:r>
          </a:p>
        </p:txBody>
      </p:sp>
      <p:pic>
        <p:nvPicPr>
          <p:cNvPr id="4098" name="Picture 2">
            <a:extLst>
              <a:ext uri="{FF2B5EF4-FFF2-40B4-BE49-F238E27FC236}">
                <a16:creationId xmlns:a16="http://schemas.microsoft.com/office/drawing/2014/main" id="{10013686-D3E3-104F-A69A-E6B50F2A6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400" y="915989"/>
            <a:ext cx="6350000" cy="4676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Text Box 3">
            <a:extLst>
              <a:ext uri="{FF2B5EF4-FFF2-40B4-BE49-F238E27FC236}">
                <a16:creationId xmlns:a16="http://schemas.microsoft.com/office/drawing/2014/main" id="{92C15C6D-39C4-7C41-9CE7-0BB45CC04A7E}"/>
              </a:ext>
            </a:extLst>
          </p:cNvPr>
          <p:cNvSpPr txBox="1">
            <a:spLocks noChangeArrowheads="1"/>
          </p:cNvSpPr>
          <p:nvPr/>
        </p:nvSpPr>
        <p:spPr bwMode="auto">
          <a:xfrm>
            <a:off x="2476500" y="6477001"/>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900" i="1"/>
              <a:t>The Annals of Thoracic Surgery</a:t>
            </a:r>
            <a:r>
              <a:rPr lang="en-US" altLang="en-US" sz="900"/>
              <a:t> 2018 106, 1628-1632DOI: (10.1016/j.athoracsur.2018.06.080) </a:t>
            </a:r>
          </a:p>
        </p:txBody>
      </p:sp>
      <p:sp>
        <p:nvSpPr>
          <p:cNvPr id="4100" name="Text Box 4">
            <a:extLst>
              <a:ext uri="{FF2B5EF4-FFF2-40B4-BE49-F238E27FC236}">
                <a16:creationId xmlns:a16="http://schemas.microsoft.com/office/drawing/2014/main" id="{8CEAB713-9AE1-2841-9F00-BFDE3682A212}"/>
              </a:ext>
            </a:extLst>
          </p:cNvPr>
          <p:cNvSpPr txBox="1">
            <a:spLocks noChangeArrowheads="1"/>
          </p:cNvSpPr>
          <p:nvPr/>
        </p:nvSpPr>
        <p:spPr bwMode="auto">
          <a:xfrm>
            <a:off x="2476500" y="6624639"/>
            <a:ext cx="55562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900"/>
              <a:t>Copyright © 2018 The Society of Thoracic Surgeons</a:t>
            </a:r>
            <a:r>
              <a:rPr lang="en-US" altLang="en-US" sz="900">
                <a:hlinkClick r:id="rId4"/>
              </a:rPr>
              <a:t> Terms and Conditions</a:t>
            </a:r>
          </a:p>
        </p:txBody>
      </p:sp>
      <p:pic>
        <p:nvPicPr>
          <p:cNvPr id="4101" name="Picture 5">
            <a:extLst>
              <a:ext uri="{FF2B5EF4-FFF2-40B4-BE49-F238E27FC236}">
                <a16:creationId xmlns:a16="http://schemas.microsoft.com/office/drawing/2014/main" id="{B1136400-5EC4-8A40-9465-B27D0E3320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376" y="6064250"/>
            <a:ext cx="708025" cy="79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16083741"/>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AutoShape 1">
            <a:extLst>
              <a:ext uri="{FF2B5EF4-FFF2-40B4-BE49-F238E27FC236}">
                <a16:creationId xmlns:a16="http://schemas.microsoft.com/office/drawing/2014/main" id="{C00C769C-9BEC-CE43-AD35-52EB6785F9F6}"/>
              </a:ext>
            </a:extLst>
          </p:cNvPr>
          <p:cNvSpPr>
            <a:spLocks noChangeArrowheads="1"/>
          </p:cNvSpPr>
          <p:nvPr/>
        </p:nvSpPr>
        <p:spPr bwMode="auto">
          <a:xfrm>
            <a:off x="5781676" y="79376"/>
            <a:ext cx="672277" cy="371513"/>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r>
              <a:rPr lang="en-US" altLang="en-US">
                <a:solidFill>
                  <a:srgbClr val="FFFFFF"/>
                </a:solidFill>
              </a:rPr>
              <a:t>Fig 2 </a:t>
            </a:r>
          </a:p>
        </p:txBody>
      </p:sp>
      <p:pic>
        <p:nvPicPr>
          <p:cNvPr id="4098" name="Picture 2">
            <a:extLst>
              <a:ext uri="{FF2B5EF4-FFF2-40B4-BE49-F238E27FC236}">
                <a16:creationId xmlns:a16="http://schemas.microsoft.com/office/drawing/2014/main" id="{E99F8C49-C372-E74C-93AB-B0E999A293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200" y="762000"/>
            <a:ext cx="4978400" cy="498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Text Box 3">
            <a:extLst>
              <a:ext uri="{FF2B5EF4-FFF2-40B4-BE49-F238E27FC236}">
                <a16:creationId xmlns:a16="http://schemas.microsoft.com/office/drawing/2014/main" id="{2189FABD-F701-A14F-A7A6-46B0B8E3A07B}"/>
              </a:ext>
            </a:extLst>
          </p:cNvPr>
          <p:cNvSpPr txBox="1">
            <a:spLocks noChangeArrowheads="1"/>
          </p:cNvSpPr>
          <p:nvPr/>
        </p:nvSpPr>
        <p:spPr bwMode="auto">
          <a:xfrm>
            <a:off x="2476500" y="6477001"/>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900" i="1"/>
              <a:t>The Annals of Thoracic Surgery</a:t>
            </a:r>
            <a:r>
              <a:rPr lang="en-US" altLang="en-US" sz="900"/>
              <a:t> 2018 106, 1628-1632DOI: (10.1016/j.athoracsur.2018.06.080) </a:t>
            </a:r>
          </a:p>
        </p:txBody>
      </p:sp>
      <p:sp>
        <p:nvSpPr>
          <p:cNvPr id="4100" name="Text Box 4">
            <a:extLst>
              <a:ext uri="{FF2B5EF4-FFF2-40B4-BE49-F238E27FC236}">
                <a16:creationId xmlns:a16="http://schemas.microsoft.com/office/drawing/2014/main" id="{28F592F0-D4BD-3F49-8456-5D20B3616783}"/>
              </a:ext>
            </a:extLst>
          </p:cNvPr>
          <p:cNvSpPr txBox="1">
            <a:spLocks noChangeArrowheads="1"/>
          </p:cNvSpPr>
          <p:nvPr/>
        </p:nvSpPr>
        <p:spPr bwMode="auto">
          <a:xfrm>
            <a:off x="2476500" y="6624639"/>
            <a:ext cx="55562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900"/>
              <a:t>Copyright © 2018 The Society of Thoracic Surgeons</a:t>
            </a:r>
            <a:r>
              <a:rPr lang="en-US" altLang="en-US" sz="900">
                <a:hlinkClick r:id="rId4"/>
              </a:rPr>
              <a:t> Terms and Conditions</a:t>
            </a:r>
          </a:p>
        </p:txBody>
      </p:sp>
      <p:pic>
        <p:nvPicPr>
          <p:cNvPr id="4101" name="Picture 5">
            <a:extLst>
              <a:ext uri="{FF2B5EF4-FFF2-40B4-BE49-F238E27FC236}">
                <a16:creationId xmlns:a16="http://schemas.microsoft.com/office/drawing/2014/main" id="{19C9F622-DB35-4343-81E7-DAFD908884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376" y="6064250"/>
            <a:ext cx="708025" cy="79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075179E9-02C0-BE43-89FE-22FF5392ACA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808039921"/>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AutoShape 1">
            <a:extLst>
              <a:ext uri="{FF2B5EF4-FFF2-40B4-BE49-F238E27FC236}">
                <a16:creationId xmlns:a16="http://schemas.microsoft.com/office/drawing/2014/main" id="{64298B6B-1683-ED4B-95D4-4B1201DB0AF0}"/>
              </a:ext>
            </a:extLst>
          </p:cNvPr>
          <p:cNvSpPr>
            <a:spLocks noChangeArrowheads="1"/>
          </p:cNvSpPr>
          <p:nvPr/>
        </p:nvSpPr>
        <p:spPr bwMode="auto">
          <a:xfrm>
            <a:off x="5781676" y="79376"/>
            <a:ext cx="672277" cy="371513"/>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r>
              <a:rPr lang="en-US" altLang="en-US">
                <a:solidFill>
                  <a:srgbClr val="FFFFFF"/>
                </a:solidFill>
              </a:rPr>
              <a:t>Fig 3 </a:t>
            </a:r>
          </a:p>
        </p:txBody>
      </p:sp>
      <p:pic>
        <p:nvPicPr>
          <p:cNvPr id="4098" name="Picture 2">
            <a:extLst>
              <a:ext uri="{FF2B5EF4-FFF2-40B4-BE49-F238E27FC236}">
                <a16:creationId xmlns:a16="http://schemas.microsoft.com/office/drawing/2014/main" id="{090057F9-6F2C-774A-BDCF-712DA8E03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400" y="1089025"/>
            <a:ext cx="6350000" cy="4332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Text Box 3">
            <a:extLst>
              <a:ext uri="{FF2B5EF4-FFF2-40B4-BE49-F238E27FC236}">
                <a16:creationId xmlns:a16="http://schemas.microsoft.com/office/drawing/2014/main" id="{34A5F49A-3B48-1E43-A4E8-5C7E3741EBA5}"/>
              </a:ext>
            </a:extLst>
          </p:cNvPr>
          <p:cNvSpPr txBox="1">
            <a:spLocks noChangeArrowheads="1"/>
          </p:cNvSpPr>
          <p:nvPr/>
        </p:nvSpPr>
        <p:spPr bwMode="auto">
          <a:xfrm>
            <a:off x="2476500" y="6477001"/>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900" i="1"/>
              <a:t>The Annals of Thoracic Surgery</a:t>
            </a:r>
            <a:r>
              <a:rPr lang="en-US" altLang="en-US" sz="900"/>
              <a:t> 2018 106, 1628-1632DOI: (10.1016/j.athoracsur.2018.06.080) </a:t>
            </a:r>
          </a:p>
        </p:txBody>
      </p:sp>
      <p:sp>
        <p:nvSpPr>
          <p:cNvPr id="4100" name="Text Box 4">
            <a:extLst>
              <a:ext uri="{FF2B5EF4-FFF2-40B4-BE49-F238E27FC236}">
                <a16:creationId xmlns:a16="http://schemas.microsoft.com/office/drawing/2014/main" id="{6BFD3E5C-7B0A-B140-B208-097227A06E5D}"/>
              </a:ext>
            </a:extLst>
          </p:cNvPr>
          <p:cNvSpPr txBox="1">
            <a:spLocks noChangeArrowheads="1"/>
          </p:cNvSpPr>
          <p:nvPr/>
        </p:nvSpPr>
        <p:spPr bwMode="auto">
          <a:xfrm>
            <a:off x="2476500" y="6624639"/>
            <a:ext cx="55562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900"/>
              <a:t>Copyright © 2018 The Society of Thoracic Surgeons</a:t>
            </a:r>
            <a:r>
              <a:rPr lang="en-US" altLang="en-US" sz="900">
                <a:hlinkClick r:id="rId4"/>
              </a:rPr>
              <a:t> Terms and Conditions</a:t>
            </a:r>
          </a:p>
        </p:txBody>
      </p:sp>
      <p:pic>
        <p:nvPicPr>
          <p:cNvPr id="4101" name="Picture 5">
            <a:extLst>
              <a:ext uri="{FF2B5EF4-FFF2-40B4-BE49-F238E27FC236}">
                <a16:creationId xmlns:a16="http://schemas.microsoft.com/office/drawing/2014/main" id="{3E6821CA-0780-D842-8B08-FDDD502ECD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376" y="6064250"/>
            <a:ext cx="708025" cy="79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4B2203A3-84E5-A842-8BF3-0C1093DE7AD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172579182"/>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ADDFA-7B6D-7F44-ABC9-CB15CD07DD34}"/>
              </a:ext>
            </a:extLst>
          </p:cNvPr>
          <p:cNvPicPr>
            <a:picLocks noChangeAspect="1"/>
          </p:cNvPicPr>
          <p:nvPr/>
        </p:nvPicPr>
        <p:blipFill>
          <a:blip r:embed="rId2"/>
          <a:stretch>
            <a:fillRect/>
          </a:stretch>
        </p:blipFill>
        <p:spPr>
          <a:xfrm>
            <a:off x="495300" y="152421"/>
            <a:ext cx="7279574" cy="2317035"/>
          </a:xfrm>
          <a:prstGeom prst="rect">
            <a:avLst/>
          </a:prstGeom>
        </p:spPr>
      </p:pic>
      <p:pic>
        <p:nvPicPr>
          <p:cNvPr id="3" name="Picture 2">
            <a:extLst>
              <a:ext uri="{FF2B5EF4-FFF2-40B4-BE49-F238E27FC236}">
                <a16:creationId xmlns:a16="http://schemas.microsoft.com/office/drawing/2014/main" id="{77801C3A-77B0-7D4B-82E9-846587BF4D71}"/>
              </a:ext>
            </a:extLst>
          </p:cNvPr>
          <p:cNvPicPr>
            <a:picLocks noChangeAspect="1"/>
          </p:cNvPicPr>
          <p:nvPr/>
        </p:nvPicPr>
        <p:blipFill>
          <a:blip r:embed="rId3"/>
          <a:stretch>
            <a:fillRect/>
          </a:stretch>
        </p:blipFill>
        <p:spPr>
          <a:xfrm>
            <a:off x="7279574" y="1348426"/>
            <a:ext cx="4305300" cy="622300"/>
          </a:xfrm>
          <a:prstGeom prst="rect">
            <a:avLst/>
          </a:prstGeom>
        </p:spPr>
      </p:pic>
      <p:sp>
        <p:nvSpPr>
          <p:cNvPr id="5" name="Content Placeholder 4">
            <a:extLst>
              <a:ext uri="{FF2B5EF4-FFF2-40B4-BE49-F238E27FC236}">
                <a16:creationId xmlns:a16="http://schemas.microsoft.com/office/drawing/2014/main" id="{29A03859-BFD4-9044-A783-98E3EBF2E3ED}"/>
              </a:ext>
            </a:extLst>
          </p:cNvPr>
          <p:cNvSpPr>
            <a:spLocks noGrp="1"/>
          </p:cNvSpPr>
          <p:nvPr>
            <p:ph idx="4294967295"/>
          </p:nvPr>
        </p:nvSpPr>
        <p:spPr>
          <a:xfrm>
            <a:off x="1219200" y="2517775"/>
            <a:ext cx="10972800" cy="3976688"/>
          </a:xfrm>
        </p:spPr>
        <p:txBody>
          <a:bodyPr/>
          <a:lstStyle/>
          <a:p>
            <a:r>
              <a:rPr lang="en-US" dirty="0"/>
              <a:t>Retrospective review 226 patients</a:t>
            </a:r>
          </a:p>
          <a:p>
            <a:r>
              <a:rPr lang="en-US" dirty="0"/>
              <a:t>Historical groups compared all VATS lobectomy</a:t>
            </a:r>
          </a:p>
        </p:txBody>
      </p:sp>
      <p:pic>
        <p:nvPicPr>
          <p:cNvPr id="6" name="Picture 5">
            <a:extLst>
              <a:ext uri="{FF2B5EF4-FFF2-40B4-BE49-F238E27FC236}">
                <a16:creationId xmlns:a16="http://schemas.microsoft.com/office/drawing/2014/main" id="{E499B775-9CD7-DB4D-9578-E91461B0E8C9}"/>
              </a:ext>
            </a:extLst>
          </p:cNvPr>
          <p:cNvPicPr>
            <a:picLocks noChangeAspect="1"/>
          </p:cNvPicPr>
          <p:nvPr/>
        </p:nvPicPr>
        <p:blipFill>
          <a:blip r:embed="rId4"/>
          <a:stretch>
            <a:fillRect/>
          </a:stretch>
        </p:blipFill>
        <p:spPr>
          <a:xfrm>
            <a:off x="3639787" y="4738172"/>
            <a:ext cx="5372100" cy="825500"/>
          </a:xfrm>
          <a:prstGeom prst="rect">
            <a:avLst/>
          </a:prstGeom>
        </p:spPr>
      </p:pic>
    </p:spTree>
    <p:extLst>
      <p:ext uri="{BB962C8B-B14F-4D97-AF65-F5344CB8AC3E}">
        <p14:creationId xmlns:p14="http://schemas.microsoft.com/office/powerpoint/2010/main" val="20765271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755A3-23DB-544B-8900-90F31C43369C}"/>
              </a:ext>
            </a:extLst>
          </p:cNvPr>
          <p:cNvSpPr>
            <a:spLocks noGrp="1"/>
          </p:cNvSpPr>
          <p:nvPr>
            <p:ph type="title"/>
          </p:nvPr>
        </p:nvSpPr>
        <p:spPr/>
        <p:txBody>
          <a:bodyPr/>
          <a:lstStyle/>
          <a:p>
            <a:r>
              <a:rPr lang="en-US" dirty="0"/>
              <a:t>Other news/noteworthy efforts and resources</a:t>
            </a:r>
          </a:p>
        </p:txBody>
      </p:sp>
      <p:sp>
        <p:nvSpPr>
          <p:cNvPr id="3" name="Content Placeholder 2">
            <a:extLst>
              <a:ext uri="{FF2B5EF4-FFF2-40B4-BE49-F238E27FC236}">
                <a16:creationId xmlns:a16="http://schemas.microsoft.com/office/drawing/2014/main" id="{25C075D7-9122-0140-BB81-B73A353B67E1}"/>
              </a:ext>
            </a:extLst>
          </p:cNvPr>
          <p:cNvSpPr>
            <a:spLocks noGrp="1"/>
          </p:cNvSpPr>
          <p:nvPr>
            <p:ph idx="4294967295"/>
          </p:nvPr>
        </p:nvSpPr>
        <p:spPr>
          <a:xfrm>
            <a:off x="3492500" y="2149475"/>
            <a:ext cx="8699500" cy="3976688"/>
          </a:xfrm>
        </p:spPr>
        <p:txBody>
          <a:bodyPr>
            <a:normAutofit/>
          </a:bodyPr>
          <a:lstStyle/>
          <a:p>
            <a:r>
              <a:rPr lang="en-US" dirty="0"/>
              <a:t>Lung Cancer Updates Podcast</a:t>
            </a:r>
          </a:p>
          <a:p>
            <a:endParaRPr lang="en-US" dirty="0"/>
          </a:p>
          <a:p>
            <a:r>
              <a:rPr lang="en-US" dirty="0" err="1"/>
              <a:t>CTSnet</a:t>
            </a:r>
            <a:r>
              <a:rPr lang="en-US" dirty="0"/>
              <a:t> JANS</a:t>
            </a:r>
          </a:p>
          <a:p>
            <a:pPr marL="0" indent="0">
              <a:buNone/>
            </a:pPr>
            <a:endParaRPr lang="en-US" dirty="0"/>
          </a:p>
          <a:p>
            <a:r>
              <a:rPr lang="en-US" dirty="0"/>
              <a:t>Will be starting (Martin, Blackmon, </a:t>
            </a:r>
            <a:r>
              <a:rPr lang="en-US" dirty="0" err="1"/>
              <a:t>Antonoff</a:t>
            </a:r>
            <a:r>
              <a:rPr lang="en-US" dirty="0"/>
              <a:t>)</a:t>
            </a:r>
          </a:p>
          <a:p>
            <a:pPr lvl="1"/>
            <a:r>
              <a:rPr lang="en-US" dirty="0" err="1"/>
              <a:t>CTSnet</a:t>
            </a:r>
            <a:r>
              <a:rPr lang="en-US" dirty="0"/>
              <a:t> podcasts – convert existing video content to podcast</a:t>
            </a:r>
          </a:p>
          <a:p>
            <a:pPr lvl="1"/>
            <a:r>
              <a:rPr lang="en-US" dirty="0"/>
              <a:t>STS podcasts for patients using patient portal content</a:t>
            </a:r>
          </a:p>
        </p:txBody>
      </p:sp>
      <p:pic>
        <p:nvPicPr>
          <p:cNvPr id="6" name="Picture 5">
            <a:extLst>
              <a:ext uri="{FF2B5EF4-FFF2-40B4-BE49-F238E27FC236}">
                <a16:creationId xmlns:a16="http://schemas.microsoft.com/office/drawing/2014/main" id="{7EC01D02-A184-1D4E-96C8-1020354868BD}"/>
              </a:ext>
            </a:extLst>
          </p:cNvPr>
          <p:cNvPicPr>
            <a:picLocks noChangeAspect="1"/>
          </p:cNvPicPr>
          <p:nvPr/>
        </p:nvPicPr>
        <p:blipFill>
          <a:blip r:embed="rId2"/>
          <a:stretch>
            <a:fillRect/>
          </a:stretch>
        </p:blipFill>
        <p:spPr>
          <a:xfrm>
            <a:off x="1114425" y="1979095"/>
            <a:ext cx="1644650" cy="1439069"/>
          </a:xfrm>
          <a:prstGeom prst="rect">
            <a:avLst/>
          </a:prstGeom>
        </p:spPr>
      </p:pic>
    </p:spTree>
    <p:extLst>
      <p:ext uri="{BB962C8B-B14F-4D97-AF65-F5344CB8AC3E}">
        <p14:creationId xmlns:p14="http://schemas.microsoft.com/office/powerpoint/2010/main" val="1091332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C9F7E-8BC2-E446-93A1-F6814C5CBBF9}"/>
              </a:ext>
            </a:extLst>
          </p:cNvPr>
          <p:cNvSpPr>
            <a:spLocks noGrp="1"/>
          </p:cNvSpPr>
          <p:nvPr>
            <p:ph type="title"/>
          </p:nvPr>
        </p:nvSpPr>
        <p:spPr>
          <a:xfrm>
            <a:off x="533400" y="1025525"/>
            <a:ext cx="10515600" cy="5045075"/>
          </a:xfrm>
        </p:spPr>
        <p:txBody>
          <a:bodyPr/>
          <a:lstStyle/>
          <a:p>
            <a:pPr algn="ctr"/>
            <a:r>
              <a:rPr lang="en-US" dirty="0"/>
              <a:t>Thanks for another great GTSC meeting! </a:t>
            </a:r>
            <a:br>
              <a:rPr lang="en-US" dirty="0"/>
            </a:br>
            <a:br>
              <a:rPr lang="en-US" dirty="0"/>
            </a:br>
            <a:r>
              <a:rPr lang="en-US" dirty="0"/>
              <a:t>See you at the Super Bowl tonight</a:t>
            </a:r>
            <a:br>
              <a:rPr lang="en-US" dirty="0"/>
            </a:br>
            <a:br>
              <a:rPr lang="en-US" dirty="0"/>
            </a:br>
            <a:r>
              <a:rPr lang="en-US" dirty="0"/>
              <a:t>lm6yb@virginia.edu</a:t>
            </a:r>
          </a:p>
        </p:txBody>
      </p:sp>
    </p:spTree>
    <p:extLst>
      <p:ext uri="{BB962C8B-B14F-4D97-AF65-F5344CB8AC3E}">
        <p14:creationId xmlns:p14="http://schemas.microsoft.com/office/powerpoint/2010/main" val="135096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14CF-946C-1041-B7E0-C90109A21D5D}"/>
              </a:ext>
            </a:extLst>
          </p:cNvPr>
          <p:cNvSpPr>
            <a:spLocks noGrp="1"/>
          </p:cNvSpPr>
          <p:nvPr>
            <p:ph type="title"/>
          </p:nvPr>
        </p:nvSpPr>
        <p:spPr>
          <a:xfrm>
            <a:off x="838200" y="2473325"/>
            <a:ext cx="10515600" cy="1325563"/>
          </a:xfrm>
        </p:spPr>
        <p:txBody>
          <a:bodyPr/>
          <a:lstStyle/>
          <a:p>
            <a:pPr algn="ctr"/>
            <a:r>
              <a:rPr lang="en-US" b="1" dirty="0"/>
              <a:t>New England Journal of Medicine</a:t>
            </a:r>
          </a:p>
        </p:txBody>
      </p:sp>
    </p:spTree>
    <p:extLst>
      <p:ext uri="{BB962C8B-B14F-4D97-AF65-F5344CB8AC3E}">
        <p14:creationId xmlns:p14="http://schemas.microsoft.com/office/powerpoint/2010/main" val="309854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653AA3-AAFB-2D4B-9BF8-8A5B23A7F79D}"/>
              </a:ext>
            </a:extLst>
          </p:cNvPr>
          <p:cNvPicPr>
            <a:picLocks noChangeAspect="1"/>
          </p:cNvPicPr>
          <p:nvPr/>
        </p:nvPicPr>
        <p:blipFill>
          <a:blip r:embed="rId2"/>
          <a:stretch>
            <a:fillRect/>
          </a:stretch>
        </p:blipFill>
        <p:spPr>
          <a:xfrm>
            <a:off x="1845372" y="296592"/>
            <a:ext cx="8902700" cy="5194300"/>
          </a:xfrm>
          <a:prstGeom prst="rect">
            <a:avLst/>
          </a:prstGeom>
        </p:spPr>
      </p:pic>
      <p:pic>
        <p:nvPicPr>
          <p:cNvPr id="6" name="Picture 5">
            <a:extLst>
              <a:ext uri="{FF2B5EF4-FFF2-40B4-BE49-F238E27FC236}">
                <a16:creationId xmlns:a16="http://schemas.microsoft.com/office/drawing/2014/main" id="{35CC67B1-D565-C642-84E8-862A5ADAB859}"/>
              </a:ext>
            </a:extLst>
          </p:cNvPr>
          <p:cNvPicPr>
            <a:picLocks noChangeAspect="1"/>
          </p:cNvPicPr>
          <p:nvPr/>
        </p:nvPicPr>
        <p:blipFill>
          <a:blip r:embed="rId3"/>
          <a:stretch>
            <a:fillRect/>
          </a:stretch>
        </p:blipFill>
        <p:spPr>
          <a:xfrm>
            <a:off x="4591668" y="5660790"/>
            <a:ext cx="3365500" cy="889000"/>
          </a:xfrm>
          <a:prstGeom prst="rect">
            <a:avLst/>
          </a:prstGeom>
        </p:spPr>
      </p:pic>
      <p:sp>
        <p:nvSpPr>
          <p:cNvPr id="2" name="TextBox 1">
            <a:extLst>
              <a:ext uri="{FF2B5EF4-FFF2-40B4-BE49-F238E27FC236}">
                <a16:creationId xmlns:a16="http://schemas.microsoft.com/office/drawing/2014/main" id="{FCD88AB2-B111-F143-9662-17CAB2AE4F64}"/>
              </a:ext>
            </a:extLst>
          </p:cNvPr>
          <p:cNvSpPr txBox="1"/>
          <p:nvPr/>
        </p:nvSpPr>
        <p:spPr>
          <a:xfrm>
            <a:off x="457200" y="5660790"/>
            <a:ext cx="1841500" cy="369332"/>
          </a:xfrm>
          <a:prstGeom prst="rect">
            <a:avLst/>
          </a:prstGeom>
          <a:noFill/>
        </p:spPr>
        <p:txBody>
          <a:bodyPr wrap="square" rtlCol="0">
            <a:spAutoFit/>
          </a:bodyPr>
          <a:lstStyle/>
          <a:p>
            <a:r>
              <a:rPr lang="en-US" dirty="0"/>
              <a:t>Jan 10 2019</a:t>
            </a:r>
          </a:p>
        </p:txBody>
      </p:sp>
    </p:spTree>
    <p:extLst>
      <p:ext uri="{BB962C8B-B14F-4D97-AF65-F5344CB8AC3E}">
        <p14:creationId xmlns:p14="http://schemas.microsoft.com/office/powerpoint/2010/main" val="2327599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2F4B4D-9220-8241-AE38-F527920F9C01}"/>
              </a:ext>
            </a:extLst>
          </p:cNvPr>
          <p:cNvPicPr>
            <a:picLocks noChangeAspect="1"/>
          </p:cNvPicPr>
          <p:nvPr/>
        </p:nvPicPr>
        <p:blipFill rotWithShape="1">
          <a:blip r:embed="rId2"/>
          <a:srcRect t="15194" b="9854"/>
          <a:stretch/>
        </p:blipFill>
        <p:spPr>
          <a:xfrm>
            <a:off x="2258533" y="635381"/>
            <a:ext cx="6738510" cy="5892419"/>
          </a:xfrm>
          <a:prstGeom prst="rect">
            <a:avLst/>
          </a:prstGeom>
        </p:spPr>
      </p:pic>
      <p:sp>
        <p:nvSpPr>
          <p:cNvPr id="4" name="Oval 3">
            <a:extLst>
              <a:ext uri="{FF2B5EF4-FFF2-40B4-BE49-F238E27FC236}">
                <a16:creationId xmlns:a16="http://schemas.microsoft.com/office/drawing/2014/main" id="{D08D3BD5-F6F0-FB43-91D5-EA9F0DA0A5C1}"/>
              </a:ext>
            </a:extLst>
          </p:cNvPr>
          <p:cNvSpPr/>
          <p:nvPr/>
        </p:nvSpPr>
        <p:spPr>
          <a:xfrm>
            <a:off x="7315200" y="4216400"/>
            <a:ext cx="571500" cy="355600"/>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0CD9FA1-06C1-434E-85CD-A4F8E2E07243}"/>
              </a:ext>
            </a:extLst>
          </p:cNvPr>
          <p:cNvSpPr/>
          <p:nvPr/>
        </p:nvSpPr>
        <p:spPr>
          <a:xfrm>
            <a:off x="3352800" y="4749800"/>
            <a:ext cx="571500" cy="241300"/>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434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C7692F-D8B6-4845-88F5-107310275400}"/>
              </a:ext>
            </a:extLst>
          </p:cNvPr>
          <p:cNvPicPr>
            <a:picLocks noChangeAspect="1"/>
          </p:cNvPicPr>
          <p:nvPr/>
        </p:nvPicPr>
        <p:blipFill>
          <a:blip r:embed="rId2"/>
          <a:stretch>
            <a:fillRect/>
          </a:stretch>
        </p:blipFill>
        <p:spPr>
          <a:xfrm>
            <a:off x="0" y="0"/>
            <a:ext cx="7124700" cy="5303434"/>
          </a:xfrm>
          <a:prstGeom prst="rect">
            <a:avLst/>
          </a:prstGeom>
        </p:spPr>
      </p:pic>
      <p:pic>
        <p:nvPicPr>
          <p:cNvPr id="2" name="Picture 1">
            <a:extLst>
              <a:ext uri="{FF2B5EF4-FFF2-40B4-BE49-F238E27FC236}">
                <a16:creationId xmlns:a16="http://schemas.microsoft.com/office/drawing/2014/main" id="{83F30A49-62C0-A44C-88E5-0AFDAF1D4320}"/>
              </a:ext>
            </a:extLst>
          </p:cNvPr>
          <p:cNvPicPr>
            <a:picLocks noChangeAspect="1"/>
          </p:cNvPicPr>
          <p:nvPr/>
        </p:nvPicPr>
        <p:blipFill>
          <a:blip r:embed="rId3"/>
          <a:stretch>
            <a:fillRect/>
          </a:stretch>
        </p:blipFill>
        <p:spPr>
          <a:xfrm>
            <a:off x="4267200" y="4914900"/>
            <a:ext cx="7810500" cy="1752600"/>
          </a:xfrm>
          <a:prstGeom prst="rect">
            <a:avLst/>
          </a:prstGeom>
        </p:spPr>
      </p:pic>
    </p:spTree>
    <p:extLst>
      <p:ext uri="{BB962C8B-B14F-4D97-AF65-F5344CB8AC3E}">
        <p14:creationId xmlns:p14="http://schemas.microsoft.com/office/powerpoint/2010/main" val="3335108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CAC76-A857-CC4D-B0F8-F36B77DA4A1D}"/>
              </a:ext>
            </a:extLst>
          </p:cNvPr>
          <p:cNvSpPr>
            <a:spLocks noGrp="1"/>
          </p:cNvSpPr>
          <p:nvPr>
            <p:ph type="title"/>
          </p:nvPr>
        </p:nvSpPr>
        <p:spPr>
          <a:xfrm>
            <a:off x="838200" y="2600325"/>
            <a:ext cx="10515600" cy="1325563"/>
          </a:xfrm>
        </p:spPr>
        <p:txBody>
          <a:bodyPr/>
          <a:lstStyle/>
          <a:p>
            <a:pPr algn="ctr"/>
            <a:r>
              <a:rPr lang="en-US" b="1" dirty="0"/>
              <a:t>Pacific Trial Survival Outcomes –2018</a:t>
            </a:r>
          </a:p>
        </p:txBody>
      </p:sp>
    </p:spTree>
    <p:extLst>
      <p:ext uri="{BB962C8B-B14F-4D97-AF65-F5344CB8AC3E}">
        <p14:creationId xmlns:p14="http://schemas.microsoft.com/office/powerpoint/2010/main" val="123309011"/>
      </p:ext>
    </p:extLst>
  </p:cSld>
  <p:clrMapOvr>
    <a:masterClrMapping/>
  </p:clrMapOvr>
</p:sld>
</file>

<file path=ppt/theme/theme1.xml><?xml version="1.0" encoding="utf-8"?>
<a:theme xmlns:a="http://schemas.openxmlformats.org/drawingml/2006/main" name="UVA General Cover A">
  <a:themeElements>
    <a:clrScheme name="Custom 5">
      <a:dk1>
        <a:srgbClr val="0F3B62"/>
      </a:dk1>
      <a:lt1>
        <a:sysClr val="window" lastClr="FFFFFF"/>
      </a:lt1>
      <a:dk2>
        <a:srgbClr val="1F497D"/>
      </a:dk2>
      <a:lt2>
        <a:srgbClr val="FFFFFE"/>
      </a:lt2>
      <a:accent1>
        <a:srgbClr val="306C99"/>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UVA General inside A -1">
  <a:themeElements>
    <a:clrScheme name="Custom 6">
      <a:dk1>
        <a:srgbClr val="0F3B62"/>
      </a:dk1>
      <a:lt1>
        <a:sysClr val="window" lastClr="FFFFFF"/>
      </a:lt1>
      <a:dk2>
        <a:srgbClr val="1F497D"/>
      </a:dk2>
      <a:lt2>
        <a:srgbClr val="FFFFFE"/>
      </a:lt2>
      <a:accent1>
        <a:srgbClr val="306C99"/>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6979</TotalTime>
  <Words>1167</Words>
  <Application>Microsoft Office PowerPoint</Application>
  <PresentationFormat>Widescreen</PresentationFormat>
  <Paragraphs>126</Paragraphs>
  <Slides>46</Slides>
  <Notes>10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46</vt:i4>
      </vt:variant>
    </vt:vector>
  </HeadingPairs>
  <TitlesOfParts>
    <vt:vector size="57" baseType="lpstr">
      <vt:lpstr>39251</vt:lpstr>
      <vt:lpstr>Arial</vt:lpstr>
      <vt:lpstr>Arial Unicode MS</vt:lpstr>
      <vt:lpstr>Book Antiqua</vt:lpstr>
      <vt:lpstr>Calibri</vt:lpstr>
      <vt:lpstr>Calibri Light</vt:lpstr>
      <vt:lpstr>Times New Roman</vt:lpstr>
      <vt:lpstr>Verdana</vt:lpstr>
      <vt:lpstr>UVA General Cover A</vt:lpstr>
      <vt:lpstr>1_UVA General inside A -1</vt:lpstr>
      <vt:lpstr>1_Office Theme</vt:lpstr>
      <vt:lpstr>Key Papers for Thoracic Surgeons</vt:lpstr>
      <vt:lpstr>No Disclosures</vt:lpstr>
      <vt:lpstr>Top Articles in Major Journals</vt:lpstr>
      <vt:lpstr>PowerPoint Presentation</vt:lpstr>
      <vt:lpstr>New England Journal of Medicine</vt:lpstr>
      <vt:lpstr>PowerPoint Presentation</vt:lpstr>
      <vt:lpstr>PowerPoint Presentation</vt:lpstr>
      <vt:lpstr>PowerPoint Presentation</vt:lpstr>
      <vt:lpstr>Pacific Trial Survival Outcomes –2018</vt:lpstr>
      <vt:lpstr>PowerPoint Presentation</vt:lpstr>
      <vt:lpstr>PowerPoint Presentation</vt:lpstr>
      <vt:lpstr>PowerPoint Presentation</vt:lpstr>
      <vt:lpstr>PowerPoint Presentation</vt:lpstr>
      <vt:lpstr>PT Ramirez et al. N Engl J Med 2018;379:1895-1904.</vt:lpstr>
      <vt:lpstr>JAMA Surgery</vt:lpstr>
      <vt:lpstr>PowerPoint Presentation</vt:lpstr>
      <vt:lpstr>PowerPoint Presentation</vt:lpstr>
      <vt:lpstr>PowerPoint Presentation</vt:lpstr>
      <vt:lpstr>PowerPoint Presentation</vt:lpstr>
      <vt:lpstr>PowerPoint Presentation</vt:lpstr>
      <vt:lpstr>Journal of the American College of Surgeons</vt:lpstr>
      <vt:lpstr>PowerPoint Presentation</vt:lpstr>
      <vt:lpstr>PowerPoint Presentation</vt:lpstr>
      <vt:lpstr>Journal of Clinical Oncology</vt:lpstr>
      <vt:lpstr>PowerPoint Presentation</vt:lpstr>
      <vt:lpstr>PowerPoint Presentation</vt:lpstr>
      <vt:lpstr>JTCVS 2018-2019 “top” articles in thoracic</vt:lpstr>
      <vt:lpstr>PowerPoint Presentation</vt:lpstr>
      <vt:lpstr>PowerPoint Presentation</vt:lpstr>
      <vt:lpstr>PowerPoint Presentation</vt:lpstr>
      <vt:lpstr>Annals of Thoracic Surgery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news/noteworthy efforts and resources</vt:lpstr>
      <vt:lpstr>Thanks for another great GTSC meeting!   See you at the Super Bowl tonight  lm6yb@virginia.edu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Papers for Thoracic Surgeons</dc:title>
  <dc:creator>Linda W Martin</dc:creator>
  <cp:lastModifiedBy>Ali Carlson</cp:lastModifiedBy>
  <cp:revision>77</cp:revision>
  <dcterms:created xsi:type="dcterms:W3CDTF">2018-03-04T16:43:49Z</dcterms:created>
  <dcterms:modified xsi:type="dcterms:W3CDTF">2019-04-08T14:39:06Z</dcterms:modified>
</cp:coreProperties>
</file>